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415" r:id="rId2"/>
    <p:sldId id="416" r:id="rId3"/>
    <p:sldId id="417" r:id="rId4"/>
    <p:sldId id="421" r:id="rId5"/>
    <p:sldId id="422" r:id="rId6"/>
    <p:sldId id="423" r:id="rId7"/>
    <p:sldId id="424" r:id="rId8"/>
    <p:sldId id="425" r:id="rId9"/>
    <p:sldId id="426" r:id="rId10"/>
    <p:sldId id="427" r:id="rId11"/>
    <p:sldId id="428" r:id="rId12"/>
    <p:sldId id="429" r:id="rId13"/>
    <p:sldId id="430" r:id="rId14"/>
    <p:sldId id="431" r:id="rId15"/>
    <p:sldId id="433" r:id="rId16"/>
    <p:sldId id="434" r:id="rId17"/>
    <p:sldId id="435" r:id="rId18"/>
    <p:sldId id="436" r:id="rId19"/>
    <p:sldId id="437" r:id="rId20"/>
    <p:sldId id="438" r:id="rId21"/>
    <p:sldId id="439" r:id="rId22"/>
    <p:sldId id="441" r:id="rId23"/>
    <p:sldId id="442" r:id="rId24"/>
    <p:sldId id="443" r:id="rId25"/>
    <p:sldId id="444" r:id="rId26"/>
    <p:sldId id="445" r:id="rId27"/>
    <p:sldId id="446" r:id="rId28"/>
    <p:sldId id="447" r:id="rId29"/>
    <p:sldId id="448" r:id="rId30"/>
    <p:sldId id="449" r:id="rId31"/>
    <p:sldId id="450" r:id="rId32"/>
    <p:sldId id="451" r:id="rId33"/>
    <p:sldId id="452" r:id="rId34"/>
    <p:sldId id="453" r:id="rId35"/>
    <p:sldId id="454" r:id="rId36"/>
    <p:sldId id="455" r:id="rId37"/>
    <p:sldId id="456" r:id="rId38"/>
    <p:sldId id="457" r:id="rId39"/>
    <p:sldId id="458" r:id="rId40"/>
    <p:sldId id="459" r:id="rId41"/>
    <p:sldId id="460" r:id="rId42"/>
    <p:sldId id="461" r:id="rId43"/>
    <p:sldId id="462" r:id="rId44"/>
    <p:sldId id="463" r:id="rId45"/>
    <p:sldId id="464" r:id="rId46"/>
    <p:sldId id="465" r:id="rId47"/>
    <p:sldId id="467" r:id="rId48"/>
    <p:sldId id="468" r:id="rId49"/>
    <p:sldId id="469" r:id="rId50"/>
    <p:sldId id="470" r:id="rId51"/>
    <p:sldId id="471" r:id="rId52"/>
    <p:sldId id="472" r:id="rId53"/>
    <p:sldId id="473" r:id="rId54"/>
    <p:sldId id="474" r:id="rId55"/>
    <p:sldId id="478" r:id="rId56"/>
  </p:sldIdLst>
  <p:sldSz cx="11520488" cy="648017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9" autoAdjust="0"/>
    <p:restoredTop sz="94400" autoAdjust="0"/>
  </p:normalViewPr>
  <p:slideViewPr>
    <p:cSldViewPr snapToGrid="0" snapToObjects="1">
      <p:cViewPr>
        <p:scale>
          <a:sx n="97" d="100"/>
          <a:sy n="97" d="100"/>
        </p:scale>
        <p:origin x="-1122" y="-504"/>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85D03-496B-4DEE-AC23-F746D684026E}" type="doc">
      <dgm:prSet loTypeId="urn:microsoft.com/office/officeart/2008/layout/HexagonCluster" loCatId="relationship" qsTypeId="urn:microsoft.com/office/officeart/2005/8/quickstyle/simple1" qsCatId="simple" csTypeId="urn:microsoft.com/office/officeart/2005/8/colors/accent4_3" csCatId="accent4" phldr="1"/>
      <dgm:spPr/>
      <dgm:t>
        <a:bodyPr/>
        <a:lstStyle/>
        <a:p>
          <a:endParaRPr lang="en-GB"/>
        </a:p>
      </dgm:t>
    </dgm:pt>
    <dgm:pt modelId="{EFBC152A-0EF9-44A2-9EB4-16CCF0614211}">
      <dgm:prSet phldrT="[Text]"/>
      <dgm:spPr/>
      <dgm:t>
        <a:bodyPr/>
        <a:lstStyle/>
        <a:p>
          <a:r>
            <a:rPr lang="en-GB" dirty="0" smtClean="0"/>
            <a:t>Student Outcomes</a:t>
          </a:r>
          <a:endParaRPr lang="en-GB" dirty="0"/>
        </a:p>
      </dgm:t>
    </dgm:pt>
    <dgm:pt modelId="{35ACF5EA-3745-4E64-A952-030F0335B1B9}" type="parTrans" cxnId="{92FCB5AD-73B0-46B7-AB14-509500BABC2D}">
      <dgm:prSet/>
      <dgm:spPr/>
      <dgm:t>
        <a:bodyPr/>
        <a:lstStyle/>
        <a:p>
          <a:endParaRPr lang="en-GB"/>
        </a:p>
      </dgm:t>
    </dgm:pt>
    <dgm:pt modelId="{0F8C9E54-7803-4E19-9769-B0DBF9121B4B}" type="sibTrans" cxnId="{92FCB5AD-73B0-46B7-AB14-509500BABC2D}">
      <dgm:prSet/>
      <dgm:spPr>
        <a:noFill/>
        <a:ln>
          <a:noFill/>
        </a:ln>
      </dgm:spPr>
      <dgm:t>
        <a:bodyPr/>
        <a:lstStyle/>
        <a:p>
          <a:endParaRPr lang="en-GB"/>
        </a:p>
      </dgm:t>
    </dgm:pt>
    <dgm:pt modelId="{FE1B09A7-687D-4B59-AD03-16CB5732986C}">
      <dgm:prSet phldrT="[Text]"/>
      <dgm:spPr/>
      <dgm:t>
        <a:bodyPr/>
        <a:lstStyle/>
        <a:p>
          <a:r>
            <a:rPr lang="en-GB" dirty="0" smtClean="0"/>
            <a:t>Learning Environment</a:t>
          </a:r>
          <a:endParaRPr lang="en-GB" dirty="0"/>
        </a:p>
      </dgm:t>
    </dgm:pt>
    <dgm:pt modelId="{63624CB6-34E6-441D-95B7-67FA5E00DFD0}" type="parTrans" cxnId="{9650B9A1-0628-4918-B4C5-294C3528ACA5}">
      <dgm:prSet/>
      <dgm:spPr/>
      <dgm:t>
        <a:bodyPr/>
        <a:lstStyle/>
        <a:p>
          <a:endParaRPr lang="en-GB"/>
        </a:p>
      </dgm:t>
    </dgm:pt>
    <dgm:pt modelId="{257C4CAA-A7A8-46FB-AB4E-BE74302E9A58}" type="sibTrans" cxnId="{9650B9A1-0628-4918-B4C5-294C3528ACA5}">
      <dgm:prSet/>
      <dgm:spPr>
        <a:ln>
          <a:noFill/>
        </a:ln>
      </dgm:spPr>
      <dgm:t>
        <a:bodyPr/>
        <a:lstStyle/>
        <a:p>
          <a:endParaRPr lang="en-GB"/>
        </a:p>
      </dgm:t>
    </dgm:pt>
    <dgm:pt modelId="{0FB96942-303E-490C-801A-87F21C646730}">
      <dgm:prSet phldrT="[Text]"/>
      <dgm:spPr/>
      <dgm:t>
        <a:bodyPr/>
        <a:lstStyle/>
        <a:p>
          <a:r>
            <a:rPr lang="en-GB" dirty="0" smtClean="0"/>
            <a:t>Teaching Quality</a:t>
          </a:r>
          <a:endParaRPr lang="en-GB" dirty="0"/>
        </a:p>
      </dgm:t>
    </dgm:pt>
    <dgm:pt modelId="{75190F97-9F50-4800-8594-1F5FCCB7AD01}" type="parTrans" cxnId="{EFA7102F-37B4-4F15-861D-68F2AABC80CB}">
      <dgm:prSet/>
      <dgm:spPr/>
      <dgm:t>
        <a:bodyPr/>
        <a:lstStyle/>
        <a:p>
          <a:endParaRPr lang="en-GB"/>
        </a:p>
      </dgm:t>
    </dgm:pt>
    <dgm:pt modelId="{7E9BC9CD-6707-4D19-B4AE-FA7EAFDD79C5}" type="sibTrans" cxnId="{EFA7102F-37B4-4F15-861D-68F2AABC80CB}">
      <dgm:prSet/>
      <dgm:spPr>
        <a:ln>
          <a:noFill/>
        </a:ln>
      </dgm:spPr>
      <dgm:t>
        <a:bodyPr/>
        <a:lstStyle/>
        <a:p>
          <a:endParaRPr lang="en-GB"/>
        </a:p>
      </dgm:t>
    </dgm:pt>
    <dgm:pt modelId="{DF19C9F5-D1C9-486A-B76C-28B8ED71B2FC}" type="pres">
      <dgm:prSet presAssocID="{AA985D03-496B-4DEE-AC23-F746D684026E}" presName="Name0" presStyleCnt="0">
        <dgm:presLayoutVars>
          <dgm:chMax val="21"/>
          <dgm:chPref val="21"/>
        </dgm:presLayoutVars>
      </dgm:prSet>
      <dgm:spPr/>
      <dgm:t>
        <a:bodyPr/>
        <a:lstStyle/>
        <a:p>
          <a:endParaRPr lang="en-GB"/>
        </a:p>
      </dgm:t>
    </dgm:pt>
    <dgm:pt modelId="{D27422E9-2E7C-4422-B0B6-E8F41B6A230D}" type="pres">
      <dgm:prSet presAssocID="{EFBC152A-0EF9-44A2-9EB4-16CCF0614211}" presName="text1" presStyleCnt="0"/>
      <dgm:spPr/>
    </dgm:pt>
    <dgm:pt modelId="{9F90419E-68B4-42A4-824F-9656E245F1B2}" type="pres">
      <dgm:prSet presAssocID="{EFBC152A-0EF9-44A2-9EB4-16CCF0614211}" presName="textRepeatNode" presStyleLbl="alignNode1" presStyleIdx="0" presStyleCnt="3">
        <dgm:presLayoutVars>
          <dgm:chMax val="0"/>
          <dgm:chPref val="0"/>
          <dgm:bulletEnabled val="1"/>
        </dgm:presLayoutVars>
      </dgm:prSet>
      <dgm:spPr/>
      <dgm:t>
        <a:bodyPr/>
        <a:lstStyle/>
        <a:p>
          <a:endParaRPr lang="en-GB"/>
        </a:p>
      </dgm:t>
    </dgm:pt>
    <dgm:pt modelId="{88F51614-F6D8-4D26-A9DE-64394F9C76A6}" type="pres">
      <dgm:prSet presAssocID="{EFBC152A-0EF9-44A2-9EB4-16CCF0614211}" presName="textaccent1" presStyleCnt="0"/>
      <dgm:spPr/>
    </dgm:pt>
    <dgm:pt modelId="{53D9E3C4-E90A-42A5-A08C-FCB9258A0B31}" type="pres">
      <dgm:prSet presAssocID="{EFBC152A-0EF9-44A2-9EB4-16CCF0614211}" presName="accentRepeatNode" presStyleLbl="solidAlignAcc1" presStyleIdx="0" presStyleCnt="6"/>
      <dgm:spPr>
        <a:noFill/>
        <a:ln>
          <a:noFill/>
        </a:ln>
      </dgm:spPr>
    </dgm:pt>
    <dgm:pt modelId="{48D1A89E-1F5E-4E34-9B3E-409EDA1DF192}" type="pres">
      <dgm:prSet presAssocID="{0F8C9E54-7803-4E19-9769-B0DBF9121B4B}" presName="image1" presStyleCnt="0"/>
      <dgm:spPr/>
    </dgm:pt>
    <dgm:pt modelId="{587A27D1-9D24-4036-AD91-1041BA09F600}" type="pres">
      <dgm:prSet presAssocID="{0F8C9E54-7803-4E19-9769-B0DBF9121B4B}" presName="imageRepeatNode" presStyleLbl="alignAcc1" presStyleIdx="0" presStyleCnt="3"/>
      <dgm:spPr/>
      <dgm:t>
        <a:bodyPr/>
        <a:lstStyle/>
        <a:p>
          <a:endParaRPr lang="en-GB"/>
        </a:p>
      </dgm:t>
    </dgm:pt>
    <dgm:pt modelId="{25D2402E-B560-4283-89DC-934D270651B3}" type="pres">
      <dgm:prSet presAssocID="{0F8C9E54-7803-4E19-9769-B0DBF9121B4B}" presName="imageaccent1" presStyleCnt="0"/>
      <dgm:spPr/>
    </dgm:pt>
    <dgm:pt modelId="{96596EB0-3B87-42FE-B442-DA6CE74B7220}" type="pres">
      <dgm:prSet presAssocID="{0F8C9E54-7803-4E19-9769-B0DBF9121B4B}" presName="accentRepeatNode" presStyleLbl="solidAlignAcc1" presStyleIdx="1" presStyleCnt="6"/>
      <dgm:spPr>
        <a:ln>
          <a:noFill/>
        </a:ln>
      </dgm:spPr>
    </dgm:pt>
    <dgm:pt modelId="{FE57D808-4910-4A19-97FA-A2BFC47A7CAC}" type="pres">
      <dgm:prSet presAssocID="{FE1B09A7-687D-4B59-AD03-16CB5732986C}" presName="text2" presStyleCnt="0"/>
      <dgm:spPr/>
    </dgm:pt>
    <dgm:pt modelId="{AAAD017B-F36D-49F1-9A59-87FF0B69E5F8}" type="pres">
      <dgm:prSet presAssocID="{FE1B09A7-687D-4B59-AD03-16CB5732986C}" presName="textRepeatNode" presStyleLbl="alignNode1" presStyleIdx="1" presStyleCnt="3">
        <dgm:presLayoutVars>
          <dgm:chMax val="0"/>
          <dgm:chPref val="0"/>
          <dgm:bulletEnabled val="1"/>
        </dgm:presLayoutVars>
      </dgm:prSet>
      <dgm:spPr/>
      <dgm:t>
        <a:bodyPr/>
        <a:lstStyle/>
        <a:p>
          <a:endParaRPr lang="en-GB"/>
        </a:p>
      </dgm:t>
    </dgm:pt>
    <dgm:pt modelId="{AF6EB7E4-9A55-42DB-83D3-E13B54FC0256}" type="pres">
      <dgm:prSet presAssocID="{FE1B09A7-687D-4B59-AD03-16CB5732986C}" presName="textaccent2" presStyleCnt="0"/>
      <dgm:spPr/>
    </dgm:pt>
    <dgm:pt modelId="{E6FB6374-DA70-4065-921B-DE4DE97BDC62}" type="pres">
      <dgm:prSet presAssocID="{FE1B09A7-687D-4B59-AD03-16CB5732986C}" presName="accentRepeatNode" presStyleLbl="solidAlignAcc1" presStyleIdx="2" presStyleCnt="6"/>
      <dgm:spPr>
        <a:noFill/>
        <a:ln>
          <a:noFill/>
        </a:ln>
      </dgm:spPr>
    </dgm:pt>
    <dgm:pt modelId="{D1545AA9-452B-4896-A634-A043A7C3E662}" type="pres">
      <dgm:prSet presAssocID="{257C4CAA-A7A8-46FB-AB4E-BE74302E9A58}" presName="image2" presStyleCnt="0"/>
      <dgm:spPr/>
    </dgm:pt>
    <dgm:pt modelId="{311AAA53-0214-40EA-9F85-1A2A0C3CE9DB}" type="pres">
      <dgm:prSet presAssocID="{257C4CAA-A7A8-46FB-AB4E-BE74302E9A58}" presName="imageRepeatNode" presStyleLbl="alignAcc1" presStyleIdx="1" presStyleCnt="3"/>
      <dgm:spPr/>
      <dgm:t>
        <a:bodyPr/>
        <a:lstStyle/>
        <a:p>
          <a:endParaRPr lang="en-GB"/>
        </a:p>
      </dgm:t>
    </dgm:pt>
    <dgm:pt modelId="{FBFB33A8-C77C-4C2C-A574-3F971CD33FEE}" type="pres">
      <dgm:prSet presAssocID="{257C4CAA-A7A8-46FB-AB4E-BE74302E9A58}" presName="imageaccent2" presStyleCnt="0"/>
      <dgm:spPr/>
    </dgm:pt>
    <dgm:pt modelId="{2C599C49-D321-4D2F-A920-BFB4635C54D3}" type="pres">
      <dgm:prSet presAssocID="{257C4CAA-A7A8-46FB-AB4E-BE74302E9A58}" presName="accentRepeatNode" presStyleLbl="solidAlignAcc1" presStyleIdx="3" presStyleCnt="6"/>
      <dgm:spPr>
        <a:ln>
          <a:noFill/>
        </a:ln>
      </dgm:spPr>
    </dgm:pt>
    <dgm:pt modelId="{07890B65-CF96-4007-B35A-29E3070C6811}" type="pres">
      <dgm:prSet presAssocID="{0FB96942-303E-490C-801A-87F21C646730}" presName="text3" presStyleCnt="0"/>
      <dgm:spPr/>
    </dgm:pt>
    <dgm:pt modelId="{1E447ADD-1DDA-47C0-854F-65F88C04DB79}" type="pres">
      <dgm:prSet presAssocID="{0FB96942-303E-490C-801A-87F21C646730}" presName="textRepeatNode" presStyleLbl="alignNode1" presStyleIdx="2" presStyleCnt="3">
        <dgm:presLayoutVars>
          <dgm:chMax val="0"/>
          <dgm:chPref val="0"/>
          <dgm:bulletEnabled val="1"/>
        </dgm:presLayoutVars>
      </dgm:prSet>
      <dgm:spPr/>
      <dgm:t>
        <a:bodyPr/>
        <a:lstStyle/>
        <a:p>
          <a:endParaRPr lang="en-GB"/>
        </a:p>
      </dgm:t>
    </dgm:pt>
    <dgm:pt modelId="{7113CF17-767D-4DC2-B7C2-32E992EC8D39}" type="pres">
      <dgm:prSet presAssocID="{0FB96942-303E-490C-801A-87F21C646730}" presName="textaccent3" presStyleCnt="0"/>
      <dgm:spPr/>
    </dgm:pt>
    <dgm:pt modelId="{02AEDADF-5351-4D40-A7AF-0504FD89DB7D}" type="pres">
      <dgm:prSet presAssocID="{0FB96942-303E-490C-801A-87F21C646730}" presName="accentRepeatNode" presStyleLbl="solidAlignAcc1" presStyleIdx="4" presStyleCnt="6"/>
      <dgm:spPr>
        <a:noFill/>
        <a:ln>
          <a:noFill/>
        </a:ln>
      </dgm:spPr>
    </dgm:pt>
    <dgm:pt modelId="{721241FF-49E4-416B-8012-DFBE0E5ABC12}" type="pres">
      <dgm:prSet presAssocID="{7E9BC9CD-6707-4D19-B4AE-FA7EAFDD79C5}" presName="image3" presStyleCnt="0"/>
      <dgm:spPr/>
    </dgm:pt>
    <dgm:pt modelId="{2E627A97-00DA-4196-B385-9B0A23BD4B21}" type="pres">
      <dgm:prSet presAssocID="{7E9BC9CD-6707-4D19-B4AE-FA7EAFDD79C5}" presName="imageRepeatNode" presStyleLbl="alignAcc1" presStyleIdx="2" presStyleCnt="3"/>
      <dgm:spPr/>
      <dgm:t>
        <a:bodyPr/>
        <a:lstStyle/>
        <a:p>
          <a:endParaRPr lang="en-GB"/>
        </a:p>
      </dgm:t>
    </dgm:pt>
    <dgm:pt modelId="{2A58D118-8A01-49B5-96C1-3C63410668F3}" type="pres">
      <dgm:prSet presAssocID="{7E9BC9CD-6707-4D19-B4AE-FA7EAFDD79C5}" presName="imageaccent3" presStyleCnt="0"/>
      <dgm:spPr/>
    </dgm:pt>
    <dgm:pt modelId="{B614A704-9146-414D-9EE0-B330C05EB3AA}" type="pres">
      <dgm:prSet presAssocID="{7E9BC9CD-6707-4D19-B4AE-FA7EAFDD79C5}" presName="accentRepeatNode" presStyleLbl="solidAlignAcc1" presStyleIdx="5" presStyleCnt="6"/>
      <dgm:spPr>
        <a:ln>
          <a:noFill/>
        </a:ln>
      </dgm:spPr>
    </dgm:pt>
  </dgm:ptLst>
  <dgm:cxnLst>
    <dgm:cxn modelId="{1A44ABED-E19B-4FFC-B63D-2D42CB5DF13E}" type="presOf" srcId="{0FB96942-303E-490C-801A-87F21C646730}" destId="{1E447ADD-1DDA-47C0-854F-65F88C04DB79}" srcOrd="0" destOrd="0" presId="urn:microsoft.com/office/officeart/2008/layout/HexagonCluster"/>
    <dgm:cxn modelId="{1272F48D-4C49-4F97-8B8E-2943EAA6644D}" type="presOf" srcId="{257C4CAA-A7A8-46FB-AB4E-BE74302E9A58}" destId="{311AAA53-0214-40EA-9F85-1A2A0C3CE9DB}" srcOrd="0" destOrd="0" presId="urn:microsoft.com/office/officeart/2008/layout/HexagonCluster"/>
    <dgm:cxn modelId="{818DAF39-C90D-4E11-9F81-1A8336FF6643}" type="presOf" srcId="{FE1B09A7-687D-4B59-AD03-16CB5732986C}" destId="{AAAD017B-F36D-49F1-9A59-87FF0B69E5F8}" srcOrd="0" destOrd="0" presId="urn:microsoft.com/office/officeart/2008/layout/HexagonCluster"/>
    <dgm:cxn modelId="{33DA775A-0178-4E8A-BD12-EAEFB532507B}" type="presOf" srcId="{0F8C9E54-7803-4E19-9769-B0DBF9121B4B}" destId="{587A27D1-9D24-4036-AD91-1041BA09F600}" srcOrd="0" destOrd="0" presId="urn:microsoft.com/office/officeart/2008/layout/HexagonCluster"/>
    <dgm:cxn modelId="{EFA7102F-37B4-4F15-861D-68F2AABC80CB}" srcId="{AA985D03-496B-4DEE-AC23-F746D684026E}" destId="{0FB96942-303E-490C-801A-87F21C646730}" srcOrd="2" destOrd="0" parTransId="{75190F97-9F50-4800-8594-1F5FCCB7AD01}" sibTransId="{7E9BC9CD-6707-4D19-B4AE-FA7EAFDD79C5}"/>
    <dgm:cxn modelId="{03C36449-EEE6-4EA4-9407-FCE58A88102E}" type="presOf" srcId="{7E9BC9CD-6707-4D19-B4AE-FA7EAFDD79C5}" destId="{2E627A97-00DA-4196-B385-9B0A23BD4B21}" srcOrd="0" destOrd="0" presId="urn:microsoft.com/office/officeart/2008/layout/HexagonCluster"/>
    <dgm:cxn modelId="{9650B9A1-0628-4918-B4C5-294C3528ACA5}" srcId="{AA985D03-496B-4DEE-AC23-F746D684026E}" destId="{FE1B09A7-687D-4B59-AD03-16CB5732986C}" srcOrd="1" destOrd="0" parTransId="{63624CB6-34E6-441D-95B7-67FA5E00DFD0}" sibTransId="{257C4CAA-A7A8-46FB-AB4E-BE74302E9A58}"/>
    <dgm:cxn modelId="{44BC0F42-2F06-4138-930E-2165FF2AE94C}" type="presOf" srcId="{AA985D03-496B-4DEE-AC23-F746D684026E}" destId="{DF19C9F5-D1C9-486A-B76C-28B8ED71B2FC}" srcOrd="0" destOrd="0" presId="urn:microsoft.com/office/officeart/2008/layout/HexagonCluster"/>
    <dgm:cxn modelId="{61CD87D8-1404-4594-8D1C-D24CB059A197}" type="presOf" srcId="{EFBC152A-0EF9-44A2-9EB4-16CCF0614211}" destId="{9F90419E-68B4-42A4-824F-9656E245F1B2}" srcOrd="0" destOrd="0" presId="urn:microsoft.com/office/officeart/2008/layout/HexagonCluster"/>
    <dgm:cxn modelId="{92FCB5AD-73B0-46B7-AB14-509500BABC2D}" srcId="{AA985D03-496B-4DEE-AC23-F746D684026E}" destId="{EFBC152A-0EF9-44A2-9EB4-16CCF0614211}" srcOrd="0" destOrd="0" parTransId="{35ACF5EA-3745-4E64-A952-030F0335B1B9}" sibTransId="{0F8C9E54-7803-4E19-9769-B0DBF9121B4B}"/>
    <dgm:cxn modelId="{D71E32E7-60A7-46E7-B799-9369D21FECC9}" type="presParOf" srcId="{DF19C9F5-D1C9-486A-B76C-28B8ED71B2FC}" destId="{D27422E9-2E7C-4422-B0B6-E8F41B6A230D}" srcOrd="0" destOrd="0" presId="urn:microsoft.com/office/officeart/2008/layout/HexagonCluster"/>
    <dgm:cxn modelId="{08D18874-0BC6-4BAF-ABE1-9FA4D5CF3356}" type="presParOf" srcId="{D27422E9-2E7C-4422-B0B6-E8F41B6A230D}" destId="{9F90419E-68B4-42A4-824F-9656E245F1B2}" srcOrd="0" destOrd="0" presId="urn:microsoft.com/office/officeart/2008/layout/HexagonCluster"/>
    <dgm:cxn modelId="{7287B772-DD07-4FC9-83E2-6BC0539EB9C2}" type="presParOf" srcId="{DF19C9F5-D1C9-486A-B76C-28B8ED71B2FC}" destId="{88F51614-F6D8-4D26-A9DE-64394F9C76A6}" srcOrd="1" destOrd="0" presId="urn:microsoft.com/office/officeart/2008/layout/HexagonCluster"/>
    <dgm:cxn modelId="{7B17DD10-E3EC-4E12-8054-369EA512A909}" type="presParOf" srcId="{88F51614-F6D8-4D26-A9DE-64394F9C76A6}" destId="{53D9E3C4-E90A-42A5-A08C-FCB9258A0B31}" srcOrd="0" destOrd="0" presId="urn:microsoft.com/office/officeart/2008/layout/HexagonCluster"/>
    <dgm:cxn modelId="{C74E57E0-BCFE-446B-B85F-2744F5996193}" type="presParOf" srcId="{DF19C9F5-D1C9-486A-B76C-28B8ED71B2FC}" destId="{48D1A89E-1F5E-4E34-9B3E-409EDA1DF192}" srcOrd="2" destOrd="0" presId="urn:microsoft.com/office/officeart/2008/layout/HexagonCluster"/>
    <dgm:cxn modelId="{1417B359-DACB-4DD5-AA1C-BE6B78986395}" type="presParOf" srcId="{48D1A89E-1F5E-4E34-9B3E-409EDA1DF192}" destId="{587A27D1-9D24-4036-AD91-1041BA09F600}" srcOrd="0" destOrd="0" presId="urn:microsoft.com/office/officeart/2008/layout/HexagonCluster"/>
    <dgm:cxn modelId="{987934D4-570D-4D16-A7A6-CCA073F1CEC2}" type="presParOf" srcId="{DF19C9F5-D1C9-486A-B76C-28B8ED71B2FC}" destId="{25D2402E-B560-4283-89DC-934D270651B3}" srcOrd="3" destOrd="0" presId="urn:microsoft.com/office/officeart/2008/layout/HexagonCluster"/>
    <dgm:cxn modelId="{97C03693-9098-480F-A780-9CF38FF63105}" type="presParOf" srcId="{25D2402E-B560-4283-89DC-934D270651B3}" destId="{96596EB0-3B87-42FE-B442-DA6CE74B7220}" srcOrd="0" destOrd="0" presId="urn:microsoft.com/office/officeart/2008/layout/HexagonCluster"/>
    <dgm:cxn modelId="{99F4F160-D649-4898-BEB9-DE5C3401F285}" type="presParOf" srcId="{DF19C9F5-D1C9-486A-B76C-28B8ED71B2FC}" destId="{FE57D808-4910-4A19-97FA-A2BFC47A7CAC}" srcOrd="4" destOrd="0" presId="urn:microsoft.com/office/officeart/2008/layout/HexagonCluster"/>
    <dgm:cxn modelId="{71642967-8499-4A4B-8D77-BD483A9C4902}" type="presParOf" srcId="{FE57D808-4910-4A19-97FA-A2BFC47A7CAC}" destId="{AAAD017B-F36D-49F1-9A59-87FF0B69E5F8}" srcOrd="0" destOrd="0" presId="urn:microsoft.com/office/officeart/2008/layout/HexagonCluster"/>
    <dgm:cxn modelId="{B8841AC4-E130-4F79-9CF9-EE8B5056405A}" type="presParOf" srcId="{DF19C9F5-D1C9-486A-B76C-28B8ED71B2FC}" destId="{AF6EB7E4-9A55-42DB-83D3-E13B54FC0256}" srcOrd="5" destOrd="0" presId="urn:microsoft.com/office/officeart/2008/layout/HexagonCluster"/>
    <dgm:cxn modelId="{DF58799C-3DF8-45BF-8CF9-E07E0FAB6802}" type="presParOf" srcId="{AF6EB7E4-9A55-42DB-83D3-E13B54FC0256}" destId="{E6FB6374-DA70-4065-921B-DE4DE97BDC62}" srcOrd="0" destOrd="0" presId="urn:microsoft.com/office/officeart/2008/layout/HexagonCluster"/>
    <dgm:cxn modelId="{2A562D8B-BF6D-4846-A13F-A4F37BDEE4C8}" type="presParOf" srcId="{DF19C9F5-D1C9-486A-B76C-28B8ED71B2FC}" destId="{D1545AA9-452B-4896-A634-A043A7C3E662}" srcOrd="6" destOrd="0" presId="urn:microsoft.com/office/officeart/2008/layout/HexagonCluster"/>
    <dgm:cxn modelId="{036E3969-167F-4D09-97BE-99EAC1FD1FEB}" type="presParOf" srcId="{D1545AA9-452B-4896-A634-A043A7C3E662}" destId="{311AAA53-0214-40EA-9F85-1A2A0C3CE9DB}" srcOrd="0" destOrd="0" presId="urn:microsoft.com/office/officeart/2008/layout/HexagonCluster"/>
    <dgm:cxn modelId="{F58CC612-91F8-4998-9938-10AFF936846E}" type="presParOf" srcId="{DF19C9F5-D1C9-486A-B76C-28B8ED71B2FC}" destId="{FBFB33A8-C77C-4C2C-A574-3F971CD33FEE}" srcOrd="7" destOrd="0" presId="urn:microsoft.com/office/officeart/2008/layout/HexagonCluster"/>
    <dgm:cxn modelId="{F5F1D762-32E5-4E2F-893C-382D3AF665F7}" type="presParOf" srcId="{FBFB33A8-C77C-4C2C-A574-3F971CD33FEE}" destId="{2C599C49-D321-4D2F-A920-BFB4635C54D3}" srcOrd="0" destOrd="0" presId="urn:microsoft.com/office/officeart/2008/layout/HexagonCluster"/>
    <dgm:cxn modelId="{EC301548-04A1-48B4-8A44-5670C4FE8817}" type="presParOf" srcId="{DF19C9F5-D1C9-486A-B76C-28B8ED71B2FC}" destId="{07890B65-CF96-4007-B35A-29E3070C6811}" srcOrd="8" destOrd="0" presId="urn:microsoft.com/office/officeart/2008/layout/HexagonCluster"/>
    <dgm:cxn modelId="{94791A91-A45E-4079-AF2E-4B1A128A80C9}" type="presParOf" srcId="{07890B65-CF96-4007-B35A-29E3070C6811}" destId="{1E447ADD-1DDA-47C0-854F-65F88C04DB79}" srcOrd="0" destOrd="0" presId="urn:microsoft.com/office/officeart/2008/layout/HexagonCluster"/>
    <dgm:cxn modelId="{DD479FF4-8E01-48B8-B1EE-F3CD675C5B7B}" type="presParOf" srcId="{DF19C9F5-D1C9-486A-B76C-28B8ED71B2FC}" destId="{7113CF17-767D-4DC2-B7C2-32E992EC8D39}" srcOrd="9" destOrd="0" presId="urn:microsoft.com/office/officeart/2008/layout/HexagonCluster"/>
    <dgm:cxn modelId="{4677DBE4-467B-4F6C-AB4A-33328FDD135F}" type="presParOf" srcId="{7113CF17-767D-4DC2-B7C2-32E992EC8D39}" destId="{02AEDADF-5351-4D40-A7AF-0504FD89DB7D}" srcOrd="0" destOrd="0" presId="urn:microsoft.com/office/officeart/2008/layout/HexagonCluster"/>
    <dgm:cxn modelId="{6CB9C93E-EAE3-40E4-A1FE-50F0CABFF6ED}" type="presParOf" srcId="{DF19C9F5-D1C9-486A-B76C-28B8ED71B2FC}" destId="{721241FF-49E4-416B-8012-DFBE0E5ABC12}" srcOrd="10" destOrd="0" presId="urn:microsoft.com/office/officeart/2008/layout/HexagonCluster"/>
    <dgm:cxn modelId="{250A77B6-B0C8-45F1-9872-87032AAD3A77}" type="presParOf" srcId="{721241FF-49E4-416B-8012-DFBE0E5ABC12}" destId="{2E627A97-00DA-4196-B385-9B0A23BD4B21}" srcOrd="0" destOrd="0" presId="urn:microsoft.com/office/officeart/2008/layout/HexagonCluster"/>
    <dgm:cxn modelId="{F635C154-55BF-4FB1-AAFC-376B2871C664}" type="presParOf" srcId="{DF19C9F5-D1C9-486A-B76C-28B8ED71B2FC}" destId="{2A58D118-8A01-49B5-96C1-3C63410668F3}" srcOrd="11" destOrd="0" presId="urn:microsoft.com/office/officeart/2008/layout/HexagonCluster"/>
    <dgm:cxn modelId="{09C0D947-726D-4F69-B669-2108C08346FD}" type="presParOf" srcId="{2A58D118-8A01-49B5-96C1-3C63410668F3}" destId="{B614A704-9146-414D-9EE0-B330C05EB3A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0419E-68B4-42A4-824F-9656E245F1B2}">
      <dsp:nvSpPr>
        <dsp:cNvPr id="0" name=""/>
        <dsp:cNvSpPr/>
      </dsp:nvSpPr>
      <dsp:spPr>
        <a:xfrm>
          <a:off x="994214" y="1792276"/>
          <a:ext cx="1163090" cy="1002786"/>
        </a:xfrm>
        <a:prstGeom prst="hexagon">
          <a:avLst>
            <a:gd name="adj" fmla="val 25000"/>
            <a:gd name="vf" fmla="val 115470"/>
          </a:avLst>
        </a:prstGeom>
        <a:solidFill>
          <a:schemeClr val="accent4">
            <a:shade val="8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kern="1200" dirty="0" smtClean="0"/>
            <a:t>Student Outcomes</a:t>
          </a:r>
          <a:endParaRPr lang="en-GB" sz="1200" kern="1200" dirty="0"/>
        </a:p>
      </dsp:txBody>
      <dsp:txXfrm>
        <a:off x="1174704" y="1947890"/>
        <a:ext cx="802110" cy="691558"/>
      </dsp:txXfrm>
    </dsp:sp>
    <dsp:sp modelId="{53D9E3C4-E90A-42A5-A08C-FCB9258A0B31}">
      <dsp:nvSpPr>
        <dsp:cNvPr id="0" name=""/>
        <dsp:cNvSpPr/>
      </dsp:nvSpPr>
      <dsp:spPr>
        <a:xfrm>
          <a:off x="1024429" y="2234986"/>
          <a:ext cx="136176" cy="117367"/>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587A27D1-9D24-4036-AD91-1041BA09F600}">
      <dsp:nvSpPr>
        <dsp:cNvPr id="0" name=""/>
        <dsp:cNvSpPr/>
      </dsp:nvSpPr>
      <dsp:spPr>
        <a:xfrm>
          <a:off x="0" y="1253660"/>
          <a:ext cx="1163090" cy="1002786"/>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6596EB0-3B87-42FE-B442-DA6CE74B7220}">
      <dsp:nvSpPr>
        <dsp:cNvPr id="0" name=""/>
        <dsp:cNvSpPr/>
      </dsp:nvSpPr>
      <dsp:spPr>
        <a:xfrm>
          <a:off x="791811" y="2123978"/>
          <a:ext cx="136176" cy="11736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AAAD017B-F36D-49F1-9A59-87FF0B69E5F8}">
      <dsp:nvSpPr>
        <dsp:cNvPr id="0" name=""/>
        <dsp:cNvSpPr/>
      </dsp:nvSpPr>
      <dsp:spPr>
        <a:xfrm>
          <a:off x="1985117" y="1241737"/>
          <a:ext cx="1163090" cy="1002786"/>
        </a:xfrm>
        <a:prstGeom prst="hexagon">
          <a:avLst>
            <a:gd name="adj" fmla="val 25000"/>
            <a:gd name="vf" fmla="val 115470"/>
          </a:avLst>
        </a:prstGeom>
        <a:solidFill>
          <a:schemeClr val="accent4">
            <a:shade val="80000"/>
            <a:hueOff val="-88279"/>
            <a:satOff val="-2183"/>
            <a:lumOff val="12494"/>
            <a:alphaOff val="0"/>
          </a:schemeClr>
        </a:solidFill>
        <a:ln w="25400" cap="flat" cmpd="sng" algn="ctr">
          <a:solidFill>
            <a:schemeClr val="accent4">
              <a:shade val="80000"/>
              <a:hueOff val="-88279"/>
              <a:satOff val="-2183"/>
              <a:lumOff val="124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kern="1200" dirty="0" smtClean="0"/>
            <a:t>Learning Environment</a:t>
          </a:r>
          <a:endParaRPr lang="en-GB" sz="1200" kern="1200" dirty="0"/>
        </a:p>
      </dsp:txBody>
      <dsp:txXfrm>
        <a:off x="2165607" y="1397351"/>
        <a:ext cx="802110" cy="691558"/>
      </dsp:txXfrm>
    </dsp:sp>
    <dsp:sp modelId="{E6FB6374-DA70-4065-921B-DE4DE97BDC62}">
      <dsp:nvSpPr>
        <dsp:cNvPr id="0" name=""/>
        <dsp:cNvSpPr/>
      </dsp:nvSpPr>
      <dsp:spPr>
        <a:xfrm>
          <a:off x="2780240" y="2110996"/>
          <a:ext cx="136176" cy="117367"/>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11AAA53-0214-40EA-9F85-1A2A0C3CE9DB}">
      <dsp:nvSpPr>
        <dsp:cNvPr id="0" name=""/>
        <dsp:cNvSpPr/>
      </dsp:nvSpPr>
      <dsp:spPr>
        <a:xfrm>
          <a:off x="2976020" y="1792276"/>
          <a:ext cx="1163090" cy="1002786"/>
        </a:xfrm>
        <a:prstGeom prst="hexagon">
          <a:avLst>
            <a:gd name="adj" fmla="val 25000"/>
            <a:gd name="vf" fmla="val 11547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2C599C49-D321-4D2F-A920-BFB4635C54D3}">
      <dsp:nvSpPr>
        <dsp:cNvPr id="0" name=""/>
        <dsp:cNvSpPr/>
      </dsp:nvSpPr>
      <dsp:spPr>
        <a:xfrm>
          <a:off x="3006236" y="2234986"/>
          <a:ext cx="136176" cy="11736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447ADD-1DDA-47C0-854F-65F88C04DB79}">
      <dsp:nvSpPr>
        <dsp:cNvPr id="0" name=""/>
        <dsp:cNvSpPr/>
      </dsp:nvSpPr>
      <dsp:spPr>
        <a:xfrm>
          <a:off x="994214" y="693583"/>
          <a:ext cx="1163090" cy="1002786"/>
        </a:xfrm>
        <a:prstGeom prst="hexagon">
          <a:avLst>
            <a:gd name="adj" fmla="val 25000"/>
            <a:gd name="vf" fmla="val 115470"/>
          </a:avLst>
        </a:prstGeom>
        <a:solidFill>
          <a:schemeClr val="accent4">
            <a:shade val="80000"/>
            <a:hueOff val="-176558"/>
            <a:satOff val="-4365"/>
            <a:lumOff val="24988"/>
            <a:alphaOff val="0"/>
          </a:schemeClr>
        </a:solidFill>
        <a:ln w="25400" cap="flat" cmpd="sng" algn="ctr">
          <a:solidFill>
            <a:schemeClr val="accent4">
              <a:shade val="80000"/>
              <a:hueOff val="-176558"/>
              <a:satOff val="-4365"/>
              <a:lumOff val="249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GB" sz="1200" kern="1200" dirty="0" smtClean="0"/>
            <a:t>Teaching Quality</a:t>
          </a:r>
          <a:endParaRPr lang="en-GB" sz="1200" kern="1200" dirty="0"/>
        </a:p>
      </dsp:txBody>
      <dsp:txXfrm>
        <a:off x="1174704" y="849197"/>
        <a:ext cx="802110" cy="691558"/>
      </dsp:txXfrm>
    </dsp:sp>
    <dsp:sp modelId="{02AEDADF-5351-4D40-A7AF-0504FD89DB7D}">
      <dsp:nvSpPr>
        <dsp:cNvPr id="0" name=""/>
        <dsp:cNvSpPr/>
      </dsp:nvSpPr>
      <dsp:spPr>
        <a:xfrm>
          <a:off x="1782715" y="715308"/>
          <a:ext cx="136176" cy="117367"/>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2E627A97-00DA-4196-B385-9B0A23BD4B21}">
      <dsp:nvSpPr>
        <dsp:cNvPr id="0" name=""/>
        <dsp:cNvSpPr/>
      </dsp:nvSpPr>
      <dsp:spPr>
        <a:xfrm>
          <a:off x="1985117" y="145693"/>
          <a:ext cx="1163090" cy="1002786"/>
        </a:xfrm>
        <a:prstGeom prst="hexagon">
          <a:avLst>
            <a:gd name="adj" fmla="val 25000"/>
            <a:gd name="vf" fmla="val 115470"/>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614A704-9146-414D-9EE0-B330C05EB3AA}">
      <dsp:nvSpPr>
        <dsp:cNvPr id="0" name=""/>
        <dsp:cNvSpPr/>
      </dsp:nvSpPr>
      <dsp:spPr>
        <a:xfrm>
          <a:off x="2019472" y="586018"/>
          <a:ext cx="136176" cy="117367"/>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D334F3A-9598-4E60-96BF-010E1E393DBD}" type="datetimeFigureOut">
              <a:rPr lang="en-GB" smtClean="0"/>
              <a:t>27/06/2016</a:t>
            </a:fld>
            <a:endParaRPr lang="en-GB"/>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B14D2D7-4985-4AAE-96A9-50AABBB82168}" type="slidenum">
              <a:rPr lang="en-GB" smtClean="0"/>
              <a:t>‹#›</a:t>
            </a:fld>
            <a:endParaRPr lang="en-GB"/>
          </a:p>
        </p:txBody>
      </p:sp>
    </p:spTree>
    <p:extLst>
      <p:ext uri="{BB962C8B-B14F-4D97-AF65-F5344CB8AC3E}">
        <p14:creationId xmlns:p14="http://schemas.microsoft.com/office/powerpoint/2010/main" val="26196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8EC002-D1F7-4B87-9989-A44535AC54EE}" type="slidenum">
              <a:rPr lang="en-GB" smtClean="0"/>
              <a:t>2</a:t>
            </a:fld>
            <a:endParaRPr lang="en-GB"/>
          </a:p>
        </p:txBody>
      </p:sp>
    </p:spTree>
    <p:extLst>
      <p:ext uri="{BB962C8B-B14F-4D97-AF65-F5344CB8AC3E}">
        <p14:creationId xmlns:p14="http://schemas.microsoft.com/office/powerpoint/2010/main" val="1780664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Throughout using the colour to denote mission group to give a sense of the spread rather than trying to label individual points which would be illegible</a:t>
            </a:r>
          </a:p>
          <a:p>
            <a:r>
              <a:rPr lang="en-GB" dirty="0" smtClean="0"/>
              <a:t>Q1 and Q22 correlated – data not below integer percentage points – hence bunched - </a:t>
            </a:r>
          </a:p>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11</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Throughout using the colour to denote mission group to give a sense of the spread rather than trying to label individual points which would be illegible</a:t>
            </a:r>
          </a:p>
          <a:p>
            <a:r>
              <a:rPr lang="en-GB" dirty="0" smtClean="0"/>
              <a:t>Q1 and Q22 correlated – data not below integer percentage points – hence bunched - </a:t>
            </a:r>
          </a:p>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12</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13</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14</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For</a:t>
            </a:r>
            <a:r>
              <a:rPr lang="en-GB" baseline="0" dirty="0" smtClean="0"/>
              <a:t> learning environment non-continuation used as well as Q10-12 NSS – TEF suggests T3 and obviously retention after first year is a measure of student engagement and student support</a:t>
            </a:r>
          </a:p>
          <a:p>
            <a:endParaRPr lang="en-GB" baseline="0" dirty="0" smtClean="0"/>
          </a:p>
          <a:p>
            <a:r>
              <a:rPr lang="en-GB" baseline="0" dirty="0" smtClean="0"/>
              <a:t>But T5 captures a more holistic sense of success (although possibly less applicable breaking down into the smaller cohorts) I.e. are students likely to leave with the degree they were aiming to get? Aiming at a bachelors?</a:t>
            </a:r>
          </a:p>
          <a:p>
            <a:endParaRPr lang="en-GB" baseline="0" dirty="0" smtClean="0"/>
          </a:p>
          <a:p>
            <a:r>
              <a:rPr lang="en-GB" baseline="0" dirty="0" smtClean="0"/>
              <a:t>Two are highly correlated but not identical. Institutions not part of a mission group</a:t>
            </a:r>
          </a:p>
        </p:txBody>
      </p:sp>
      <p:sp>
        <p:nvSpPr>
          <p:cNvPr id="4" name="Slide Number Placeholder 3"/>
          <p:cNvSpPr>
            <a:spLocks noGrp="1"/>
          </p:cNvSpPr>
          <p:nvPr>
            <p:ph type="sldNum" sz="quarter" idx="10"/>
          </p:nvPr>
        </p:nvSpPr>
        <p:spPr/>
        <p:txBody>
          <a:bodyPr/>
          <a:lstStyle/>
          <a:p>
            <a:fld id="{2A8EC002-D1F7-4B87-9989-A44535AC54EE}" type="slidenum">
              <a:rPr lang="en-GB" smtClean="0"/>
              <a:t>15</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RG at the top end</a:t>
            </a:r>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16</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17</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For</a:t>
            </a:r>
            <a:r>
              <a:rPr lang="en-GB" baseline="0" dirty="0" smtClean="0"/>
              <a:t> learning environment non-continuation used as well as Q10-12 NSS – TEF suggests T3 and obviously retention after first year is a measure of student </a:t>
            </a:r>
            <a:r>
              <a:rPr lang="en-GB" baseline="0" dirty="0" err="1" smtClean="0"/>
              <a:t>engagment</a:t>
            </a:r>
            <a:r>
              <a:rPr lang="en-GB" baseline="0" dirty="0" smtClean="0"/>
              <a:t> and student support</a:t>
            </a:r>
          </a:p>
          <a:p>
            <a:endParaRPr lang="en-GB" baseline="0" dirty="0" smtClean="0"/>
          </a:p>
          <a:p>
            <a:r>
              <a:rPr lang="en-GB" baseline="0" dirty="0" smtClean="0"/>
              <a:t>But T5 captures a more holistic sense of success (although possibly less applicable breaking down into the smaller cohorts) </a:t>
            </a:r>
            <a:r>
              <a:rPr lang="en-GB" baseline="0" dirty="0" err="1" smtClean="0"/>
              <a:t>Ie.e</a:t>
            </a:r>
            <a:r>
              <a:rPr lang="en-GB" baseline="0" dirty="0" smtClean="0"/>
              <a:t> are students likely to leave with the degree they were aiming to get? </a:t>
            </a:r>
          </a:p>
          <a:p>
            <a:endParaRPr lang="en-GB" baseline="0" dirty="0" smtClean="0"/>
          </a:p>
          <a:p>
            <a:r>
              <a:rPr lang="en-GB" baseline="0" dirty="0" smtClean="0"/>
              <a:t>Two are highly correlated but not identical.</a:t>
            </a:r>
          </a:p>
        </p:txBody>
      </p:sp>
      <p:sp>
        <p:nvSpPr>
          <p:cNvPr id="4" name="Slide Number Placeholder 3"/>
          <p:cNvSpPr>
            <a:spLocks noGrp="1"/>
          </p:cNvSpPr>
          <p:nvPr>
            <p:ph type="sldNum" sz="quarter" idx="10"/>
          </p:nvPr>
        </p:nvSpPr>
        <p:spPr/>
        <p:txBody>
          <a:bodyPr/>
          <a:lstStyle/>
          <a:p>
            <a:fld id="{2A8EC002-D1F7-4B87-9989-A44535AC54EE}" type="slidenum">
              <a:rPr lang="en-GB" smtClean="0"/>
              <a:t>18</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baseline="0" dirty="0" smtClean="0"/>
              <a:t>Different groups occupy different spaces</a:t>
            </a:r>
          </a:p>
          <a:p>
            <a:r>
              <a:rPr lang="en-GB" baseline="0" dirty="0" smtClean="0"/>
              <a:t>Some variability towards the far end</a:t>
            </a:r>
          </a:p>
        </p:txBody>
      </p:sp>
      <p:sp>
        <p:nvSpPr>
          <p:cNvPr id="4" name="Slide Number Placeholder 3"/>
          <p:cNvSpPr>
            <a:spLocks noGrp="1"/>
          </p:cNvSpPr>
          <p:nvPr>
            <p:ph type="sldNum" sz="quarter" idx="10"/>
          </p:nvPr>
        </p:nvSpPr>
        <p:spPr/>
        <p:txBody>
          <a:bodyPr/>
          <a:lstStyle/>
          <a:p>
            <a:fld id="{2A8EC002-D1F7-4B87-9989-A44535AC54EE}" type="slidenum">
              <a:rPr lang="en-GB" smtClean="0"/>
              <a:t>19</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For example</a:t>
            </a:r>
            <a:r>
              <a:rPr lang="en-GB" baseline="0" dirty="0" smtClean="0"/>
              <a:t> – can have a relatively high proportion of students leaving with a lesser degree (so continuation relatively stronger than completion)</a:t>
            </a:r>
          </a:p>
        </p:txBody>
      </p:sp>
      <p:sp>
        <p:nvSpPr>
          <p:cNvPr id="4" name="Slide Number Placeholder 3"/>
          <p:cNvSpPr>
            <a:spLocks noGrp="1"/>
          </p:cNvSpPr>
          <p:nvPr>
            <p:ph type="sldNum" sz="quarter" idx="10"/>
          </p:nvPr>
        </p:nvSpPr>
        <p:spPr/>
        <p:txBody>
          <a:bodyPr/>
          <a:lstStyle/>
          <a:p>
            <a:fld id="{2A8EC002-D1F7-4B87-9989-A44535AC54EE}" type="slidenum">
              <a:rPr lang="en-GB" smtClean="0"/>
              <a:t>20</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8EC002-D1F7-4B87-9989-A44535AC54EE}" type="slidenum">
              <a:rPr lang="en-GB" smtClean="0"/>
              <a:t>3</a:t>
            </a:fld>
            <a:endParaRPr lang="en-GB"/>
          </a:p>
        </p:txBody>
      </p:sp>
    </p:spTree>
    <p:extLst>
      <p:ext uri="{BB962C8B-B14F-4D97-AF65-F5344CB8AC3E}">
        <p14:creationId xmlns:p14="http://schemas.microsoft.com/office/powerpoint/2010/main" val="465705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For example</a:t>
            </a:r>
            <a:r>
              <a:rPr lang="en-GB" baseline="0" dirty="0" smtClean="0"/>
              <a:t> – can have a relatively high proportion of students leaving with a lesser degree (so continuation relatively stronger than completion)</a:t>
            </a:r>
          </a:p>
        </p:txBody>
      </p:sp>
      <p:sp>
        <p:nvSpPr>
          <p:cNvPr id="4" name="Slide Number Placeholder 3"/>
          <p:cNvSpPr>
            <a:spLocks noGrp="1"/>
          </p:cNvSpPr>
          <p:nvPr>
            <p:ph type="sldNum" sz="quarter" idx="10"/>
          </p:nvPr>
        </p:nvSpPr>
        <p:spPr/>
        <p:txBody>
          <a:bodyPr/>
          <a:lstStyle/>
          <a:p>
            <a:fld id="{2A8EC002-D1F7-4B87-9989-A44535AC54EE}" type="slidenum">
              <a:rPr lang="en-GB" smtClean="0"/>
              <a:t>21</a:t>
            </a:fld>
            <a:endParaRPr lang="en-GB"/>
          </a:p>
        </p:txBody>
      </p:sp>
    </p:spTree>
    <p:extLst>
      <p:ext uri="{BB962C8B-B14F-4D97-AF65-F5344CB8AC3E}">
        <p14:creationId xmlns:p14="http://schemas.microsoft.com/office/powerpoint/2010/main" val="62507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talks of using E1 – basic employment or study (after</a:t>
            </a:r>
            <a:r>
              <a:rPr lang="en-GB" baseline="0" dirty="0" smtClean="0"/>
              <a:t> 6 months) from the DLHE and is consulting about developing a more sophisticated marker around highly skilled jobs.</a:t>
            </a:r>
          </a:p>
          <a:p>
            <a:endParaRPr lang="en-GB" baseline="0" dirty="0" smtClean="0"/>
          </a:p>
          <a:p>
            <a:r>
              <a:rPr lang="en-GB" baseline="0" dirty="0" smtClean="0"/>
              <a:t>Commissioned an indicator that moves in that direction of assessing graduate/professional level destinations but obviously is not the TEF one. And it raises challenges in terms of definitions.</a:t>
            </a:r>
          </a:p>
          <a:p>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22</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talks of using E1 – basic employment or study (after</a:t>
            </a:r>
            <a:r>
              <a:rPr lang="en-GB" baseline="0" dirty="0" smtClean="0"/>
              <a:t> 6 months) from the DLHE and is consulting about developing a more sophisticated marker around highly skilled jobs.</a:t>
            </a:r>
          </a:p>
          <a:p>
            <a:endParaRPr lang="en-GB" baseline="0" dirty="0" smtClean="0"/>
          </a:p>
          <a:p>
            <a:r>
              <a:rPr lang="en-GB" baseline="0" dirty="0" smtClean="0"/>
              <a:t>Commissioned an indicator that moves in that direction of assessing graduate/professional level destinations but obviously is not the TEF one. And it raises challenges in terms of definitions.</a:t>
            </a:r>
          </a:p>
          <a:p>
            <a:endParaRPr lang="en-GB" baseline="0" dirty="0" smtClean="0"/>
          </a:p>
          <a:p>
            <a:r>
              <a:rPr lang="en-GB" baseline="0" dirty="0" smtClean="0"/>
              <a:t>E1 and graduate destinations are different measures and graduate destinations provides much more range in performance. </a:t>
            </a:r>
          </a:p>
          <a:p>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23</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talks of using E1 – basic employment or study (after</a:t>
            </a:r>
            <a:r>
              <a:rPr lang="en-GB" baseline="0" dirty="0" smtClean="0"/>
              <a:t> 6 months) from the DLHE and is consulting about developing a more sophisticated marker around highly skilled jobs.</a:t>
            </a:r>
          </a:p>
          <a:p>
            <a:endParaRPr lang="en-GB" baseline="0" dirty="0" smtClean="0"/>
          </a:p>
          <a:p>
            <a:r>
              <a:rPr lang="en-GB" baseline="0" dirty="0" smtClean="0"/>
              <a:t>Commissioned an indicator that moves in that direction of assessing graduate/professional level destinations but obviously is not the TEF one. And it raises challenges in terms of definitions.</a:t>
            </a:r>
          </a:p>
          <a:p>
            <a:endParaRPr lang="en-GB" baseline="0" dirty="0" smtClean="0"/>
          </a:p>
          <a:p>
            <a:r>
              <a:rPr lang="en-GB" baseline="0" dirty="0" smtClean="0"/>
              <a:t>E1 and graduate destinations are different measures and graduate destinations provides much more range in performance. </a:t>
            </a:r>
          </a:p>
          <a:p>
            <a:endParaRPr lang="en-GB" baseline="0" dirty="0" smtClean="0"/>
          </a:p>
          <a:p>
            <a:r>
              <a:rPr lang="en-GB" baseline="0" dirty="0" smtClean="0"/>
              <a:t>E1 (horizontal axis) ranges from 86 – 98% employment, whereas when considerations about the level of employment are included the range stretches from 45 to 90%</a:t>
            </a:r>
          </a:p>
          <a:p>
            <a:endParaRPr lang="en-GB" baseline="0" dirty="0" smtClean="0"/>
          </a:p>
          <a:p>
            <a:r>
              <a:rPr lang="en-GB" baseline="0" dirty="0" smtClean="0"/>
              <a:t>For some institutions it is clear they have high employment but not at graduate/professional level.</a:t>
            </a:r>
          </a:p>
        </p:txBody>
      </p:sp>
      <p:sp>
        <p:nvSpPr>
          <p:cNvPr id="4" name="Slide Number Placeholder 3"/>
          <p:cNvSpPr>
            <a:spLocks noGrp="1"/>
          </p:cNvSpPr>
          <p:nvPr>
            <p:ph type="sldNum" sz="quarter" idx="10"/>
          </p:nvPr>
        </p:nvSpPr>
        <p:spPr/>
        <p:txBody>
          <a:bodyPr/>
          <a:lstStyle/>
          <a:p>
            <a:fld id="{2A8EC002-D1F7-4B87-9989-A44535AC54EE}" type="slidenum">
              <a:rPr lang="en-GB" smtClean="0"/>
              <a:t>24</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talks of using E1 – basic employment or study (after</a:t>
            </a:r>
            <a:r>
              <a:rPr lang="en-GB" baseline="0" dirty="0" smtClean="0"/>
              <a:t> 6 months) from the DLHE and is consulting about developing a more sophisticated marker around highly skilled jobs.</a:t>
            </a:r>
          </a:p>
          <a:p>
            <a:endParaRPr lang="en-GB" baseline="0" dirty="0" smtClean="0"/>
          </a:p>
          <a:p>
            <a:r>
              <a:rPr lang="en-GB" baseline="0" dirty="0" smtClean="0"/>
              <a:t>Commissioned an indicator that moves in that direction of assessing graduate/professional level destinations but obviously is not the TEF one. And it raises challenges in terms of definitions.</a:t>
            </a:r>
          </a:p>
          <a:p>
            <a:endParaRPr lang="en-GB" baseline="0" dirty="0" smtClean="0"/>
          </a:p>
          <a:p>
            <a:r>
              <a:rPr lang="en-GB" baseline="0" dirty="0" smtClean="0"/>
              <a:t>E1 and graduate destinations are different measures and graduate destinations provides much more range in performance. </a:t>
            </a:r>
          </a:p>
          <a:p>
            <a:endParaRPr lang="en-GB" baseline="0" dirty="0" smtClean="0"/>
          </a:p>
          <a:p>
            <a:r>
              <a:rPr lang="en-GB" baseline="0" dirty="0" smtClean="0"/>
              <a:t>E1 (horizontal axis) ranges from 86 – 98% employment, whereas when considerations about the level of employment are included the range stretches from 45 to 90%</a:t>
            </a:r>
          </a:p>
          <a:p>
            <a:endParaRPr lang="en-GB" baseline="0" dirty="0" smtClean="0"/>
          </a:p>
          <a:p>
            <a:r>
              <a:rPr lang="en-GB" baseline="0" dirty="0" smtClean="0"/>
              <a:t>For some institutions it is clear they have high employment but not at graduate/professional level.</a:t>
            </a:r>
          </a:p>
        </p:txBody>
      </p:sp>
      <p:sp>
        <p:nvSpPr>
          <p:cNvPr id="4" name="Slide Number Placeholder 3"/>
          <p:cNvSpPr>
            <a:spLocks noGrp="1"/>
          </p:cNvSpPr>
          <p:nvPr>
            <p:ph type="sldNum" sz="quarter" idx="10"/>
          </p:nvPr>
        </p:nvSpPr>
        <p:spPr/>
        <p:txBody>
          <a:bodyPr/>
          <a:lstStyle/>
          <a:p>
            <a:fld id="{2A8EC002-D1F7-4B87-9989-A44535AC54EE}" type="slidenum">
              <a:rPr lang="en-GB" smtClean="0"/>
              <a:t>25</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baseline="0" dirty="0" smtClean="0"/>
          </a:p>
          <a:p>
            <a:r>
              <a:rPr lang="en-GB" baseline="0" dirty="0" smtClean="0"/>
              <a:t>For some institutions it is clear they have high employment but not at graduate/professional level.</a:t>
            </a:r>
          </a:p>
        </p:txBody>
      </p:sp>
      <p:sp>
        <p:nvSpPr>
          <p:cNvPr id="4" name="Slide Number Placeholder 3"/>
          <p:cNvSpPr>
            <a:spLocks noGrp="1"/>
          </p:cNvSpPr>
          <p:nvPr>
            <p:ph type="sldNum" sz="quarter" idx="10"/>
          </p:nvPr>
        </p:nvSpPr>
        <p:spPr/>
        <p:txBody>
          <a:bodyPr/>
          <a:lstStyle/>
          <a:p>
            <a:fld id="{2A8EC002-D1F7-4B87-9989-A44535AC54EE}" type="slidenum">
              <a:rPr lang="en-GB" smtClean="0"/>
              <a:t>26</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baseline="0" dirty="0" smtClean="0"/>
              <a:t>E1 (horizontal axis) ranges from 86 – 98% employment, whereas when considerations about the level of employment are included the range stretches from 45 to 90%</a:t>
            </a:r>
          </a:p>
          <a:p>
            <a:endParaRPr lang="en-GB" baseline="0" dirty="0" smtClean="0"/>
          </a:p>
          <a:p>
            <a:r>
              <a:rPr lang="en-GB" baseline="0" dirty="0" smtClean="0"/>
              <a:t>Definitely different measures – more differentiation</a:t>
            </a:r>
          </a:p>
          <a:p>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27</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baseline="0" dirty="0" smtClean="0"/>
              <a:t>E1 (horizontal axis) ranges from 86 – 98% employment, whereas when considerations about the level of employment are included the range stretches from 45 to 90%</a:t>
            </a:r>
          </a:p>
          <a:p>
            <a:endParaRPr lang="en-GB" baseline="0" dirty="0" smtClean="0"/>
          </a:p>
          <a:p>
            <a:r>
              <a:rPr lang="en-GB" baseline="0" dirty="0" smtClean="0"/>
              <a:t>Definitely different measures</a:t>
            </a:r>
          </a:p>
          <a:p>
            <a:endParaRPr lang="en-GB" baseline="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28</a:t>
            </a:fld>
            <a:endParaRPr lang="en-GB"/>
          </a:p>
        </p:txBody>
      </p:sp>
    </p:spTree>
    <p:extLst>
      <p:ext uri="{BB962C8B-B14F-4D97-AF65-F5344CB8AC3E}">
        <p14:creationId xmlns:p14="http://schemas.microsoft.com/office/powerpoint/2010/main" val="862636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Benchmark - Expected value based on the characteristics of</a:t>
            </a:r>
            <a:r>
              <a:rPr lang="en-GB" baseline="0" dirty="0" smtClean="0"/>
              <a:t> the </a:t>
            </a:r>
            <a:r>
              <a:rPr lang="en-GB" dirty="0" smtClean="0"/>
              <a:t>students recruited and the performance of similar students across the Sector.</a:t>
            </a:r>
          </a:p>
          <a:p>
            <a:endParaRPr lang="en-GB" dirty="0" smtClean="0"/>
          </a:p>
          <a:p>
            <a:r>
              <a:rPr lang="en-GB" dirty="0" smtClean="0"/>
              <a:t>These</a:t>
            </a:r>
            <a:r>
              <a:rPr lang="en-GB" baseline="0" dirty="0" smtClean="0"/>
              <a:t> are the factors proposed in TEF and used by THE.</a:t>
            </a:r>
            <a:endParaRPr lang="en-GB" dirty="0" smtClean="0"/>
          </a:p>
          <a:p>
            <a:endParaRPr lang="en-GB" dirty="0" smtClean="0"/>
          </a:p>
          <a:p>
            <a:r>
              <a:rPr lang="en-GB" baseline="0" dirty="0" smtClean="0"/>
              <a:t>Established benchmarks for HESA PI.</a:t>
            </a:r>
          </a:p>
          <a:p>
            <a:endParaRPr lang="en-GB" baseline="0" dirty="0" smtClean="0"/>
          </a:p>
          <a:p>
            <a:r>
              <a:rPr lang="en-GB" baseline="0" dirty="0" smtClean="0"/>
              <a:t>No WP measures – e.g. state schools background / socioeconomic (here or the in data summary). Differential offer making (or actual entry qualification) are captured in non -continuation and employment)-  Recent discussion about socioeconomic background and associated social capital and career prospects – is socioeconomic back ground not important. Also spot light on benchmarks – effect of geography?</a:t>
            </a:r>
          </a:p>
          <a:p>
            <a:endParaRPr lang="en-GB" baseline="0" dirty="0" smtClean="0"/>
          </a:p>
          <a:p>
            <a:r>
              <a:rPr lang="en-GB" baseline="0" dirty="0" smtClean="0"/>
              <a:t>Arts colleges and benchmarks – selection is not only by academic background but strongly influenced by audition or portfolio</a:t>
            </a:r>
          </a:p>
          <a:p>
            <a:endParaRPr lang="en-GB" baseline="0" dirty="0" smtClean="0"/>
          </a:p>
          <a:p>
            <a:r>
              <a:rPr lang="en-GB" baseline="0" dirty="0" smtClean="0"/>
              <a:t>For whole sector not just England which the TEF is currently covering . Benchmarks will be generated for those available (i.e. eligible) to take part in the TEF.</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29</a:t>
            </a:fld>
            <a:endParaRPr lang="en-GB"/>
          </a:p>
        </p:txBody>
      </p:sp>
    </p:spTree>
    <p:extLst>
      <p:ext uri="{BB962C8B-B14F-4D97-AF65-F5344CB8AC3E}">
        <p14:creationId xmlns:p14="http://schemas.microsoft.com/office/powerpoint/2010/main" val="1536232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If you apply the benchmark lens to employment the graph becomes</a:t>
            </a:r>
            <a:endParaRPr lang="en-GB" baseline="0" dirty="0" smtClean="0"/>
          </a:p>
          <a:p>
            <a:endParaRPr lang="en-GB" baseline="0" dirty="0" smtClean="0"/>
          </a:p>
          <a:p>
            <a:r>
              <a:rPr lang="en-GB" baseline="0" dirty="0" smtClean="0"/>
              <a:t>Similar graphs for NSS Q22 and T5</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30</a:t>
            </a:fld>
            <a:endParaRPr lang="en-GB"/>
          </a:p>
        </p:txBody>
      </p:sp>
    </p:spTree>
    <p:extLst>
      <p:ext uri="{BB962C8B-B14F-4D97-AF65-F5344CB8AC3E}">
        <p14:creationId xmlns:p14="http://schemas.microsoft.com/office/powerpoint/2010/main" val="420320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Diverse forms of excellence</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a:t>
            </a:fld>
            <a:endParaRPr lang="en-GB"/>
          </a:p>
        </p:txBody>
      </p:sp>
    </p:spTree>
    <p:extLst>
      <p:ext uri="{BB962C8B-B14F-4D97-AF65-F5344CB8AC3E}">
        <p14:creationId xmlns:p14="http://schemas.microsoft.com/office/powerpoint/2010/main" val="1945846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If you apply the benchmark lens to employment the graph becomes</a:t>
            </a:r>
            <a:endParaRPr lang="en-GB" baseline="0" dirty="0" smtClean="0"/>
          </a:p>
          <a:p>
            <a:endParaRPr lang="en-GB" baseline="0" dirty="0" smtClean="0"/>
          </a:p>
          <a:p>
            <a:r>
              <a:rPr lang="en-GB" baseline="0" dirty="0" smtClean="0"/>
              <a:t>Similar graphs for NSS Q22 and T5</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31</a:t>
            </a:fld>
            <a:endParaRPr lang="en-GB"/>
          </a:p>
        </p:txBody>
      </p:sp>
    </p:spTree>
    <p:extLst>
      <p:ext uri="{BB962C8B-B14F-4D97-AF65-F5344CB8AC3E}">
        <p14:creationId xmlns:p14="http://schemas.microsoft.com/office/powerpoint/2010/main" val="4203207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Significance</a:t>
            </a:r>
            <a:r>
              <a:rPr lang="en-GB" baseline="0" dirty="0" smtClean="0"/>
              <a:t> test already presented in HESA PI completion based on 3 </a:t>
            </a:r>
            <a:r>
              <a:rPr lang="en-GB" baseline="0" dirty="0" err="1" smtClean="0"/>
              <a:t>std</a:t>
            </a:r>
            <a:r>
              <a:rPr lang="en-GB" baseline="0" dirty="0" smtClean="0"/>
              <a:t> </a:t>
            </a:r>
            <a:r>
              <a:rPr lang="en-GB" baseline="0" dirty="0" err="1" smtClean="0"/>
              <a:t>dev</a:t>
            </a:r>
            <a:r>
              <a:rPr lang="en-GB" baseline="0" dirty="0" smtClean="0"/>
              <a:t> </a:t>
            </a:r>
            <a:r>
              <a:rPr lang="en-GB" dirty="0" smtClean="0"/>
              <a:t>not 2 sigma </a:t>
            </a:r>
            <a:r>
              <a:rPr lang="en-GB" baseline="0" dirty="0" smtClean="0"/>
              <a:t> plus &gt;2%</a:t>
            </a:r>
          </a:p>
          <a:p>
            <a:endParaRPr lang="en-GB" baseline="0" dirty="0" smtClean="0"/>
          </a:p>
          <a:p>
            <a:r>
              <a:rPr lang="en-GB" baseline="0" dirty="0" smtClean="0"/>
              <a:t>This looks at two aspects Learning Environment ( completion T5) horizontal and Teaching Quality  (Q22 vertical</a:t>
            </a:r>
          </a:p>
          <a:p>
            <a:endParaRPr lang="en-GB" baseline="0" dirty="0" smtClean="0"/>
          </a:p>
          <a:p>
            <a:r>
              <a:rPr lang="en-GB" baseline="0" dirty="0" smtClean="0"/>
              <a:t>Dividing institutions into significantly above benchmark (more than 3 </a:t>
            </a:r>
            <a:r>
              <a:rPr lang="en-GB" baseline="0" dirty="0" err="1" smtClean="0"/>
              <a:t>std</a:t>
            </a:r>
            <a:r>
              <a:rPr lang="en-GB" baseline="0" dirty="0" smtClean="0"/>
              <a:t> </a:t>
            </a:r>
            <a:r>
              <a:rPr lang="en-GB" baseline="0" dirty="0" err="1" smtClean="0"/>
              <a:t>dev</a:t>
            </a:r>
            <a:r>
              <a:rPr lang="en-GB" baseline="0" dirty="0" smtClean="0"/>
              <a:t> away), no significant difference or significantly below benchmark </a:t>
            </a:r>
          </a:p>
          <a:p>
            <a:endParaRPr lang="en-GB" baseline="0" dirty="0" smtClean="0"/>
          </a:p>
          <a:p>
            <a:r>
              <a:rPr lang="en-GB" baseline="0" dirty="0" smtClean="0"/>
              <a:t>3 vertical columns for completion, 3 rows for NSS Q22</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Loughborough and Swansea</a:t>
            </a:r>
            <a:r>
              <a:rPr lang="en-GB" baseline="0" dirty="0" smtClean="0"/>
              <a:t> – stand out as being above on both aspects – might not have the top scores but are good for the students they attract.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32</a:t>
            </a:fld>
            <a:endParaRPr lang="en-GB"/>
          </a:p>
        </p:txBody>
      </p:sp>
    </p:spTree>
    <p:extLst>
      <p:ext uri="{BB962C8B-B14F-4D97-AF65-F5344CB8AC3E}">
        <p14:creationId xmlns:p14="http://schemas.microsoft.com/office/powerpoint/2010/main" val="1805255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Highlighting RG</a:t>
            </a:r>
          </a:p>
          <a:p>
            <a:r>
              <a:rPr lang="en-GB" dirty="0" smtClean="0"/>
              <a:t>71% in central</a:t>
            </a:r>
            <a:r>
              <a:rPr lang="en-GB" baseline="0" dirty="0" smtClean="0"/>
              <a:t> part neutral</a:t>
            </a:r>
          </a:p>
          <a:p>
            <a:r>
              <a:rPr lang="en-GB" baseline="0" dirty="0" smtClean="0"/>
              <a:t>8% above</a:t>
            </a:r>
          </a:p>
          <a:p>
            <a:r>
              <a:rPr lang="en-GB" baseline="0" dirty="0" smtClean="0"/>
              <a:t>21% below</a:t>
            </a:r>
          </a:p>
          <a:p>
            <a:endParaRPr lang="en-GB" baseline="0" dirty="0" smtClean="0"/>
          </a:p>
          <a:p>
            <a:r>
              <a:rPr lang="en-GB" baseline="0" dirty="0" smtClean="0"/>
              <a:t>Significance threshold will move and more institutions will be marked a significant in one way or another</a:t>
            </a:r>
            <a:endParaRPr lang="en-GB" dirty="0" smtClean="0"/>
          </a:p>
          <a:p>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33</a:t>
            </a:fld>
            <a:endParaRPr lang="en-GB"/>
          </a:p>
        </p:txBody>
      </p:sp>
    </p:spTree>
    <p:extLst>
      <p:ext uri="{BB962C8B-B14F-4D97-AF65-F5344CB8AC3E}">
        <p14:creationId xmlns:p14="http://schemas.microsoft.com/office/powerpoint/2010/main" val="1805255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Similarly for Learning</a:t>
            </a:r>
            <a:r>
              <a:rPr lang="en-GB" baseline="0" dirty="0" smtClean="0"/>
              <a:t> </a:t>
            </a:r>
            <a:r>
              <a:rPr lang="en-GB" baseline="0" dirty="0" err="1" smtClean="0"/>
              <a:t>Enviroment</a:t>
            </a:r>
            <a:r>
              <a:rPr lang="en-GB" baseline="0" dirty="0" smtClean="0"/>
              <a:t> (completion </a:t>
            </a:r>
            <a:r>
              <a:rPr lang="en-GB" baseline="0" dirty="0" err="1" smtClean="0"/>
              <a:t>horinzontal</a:t>
            </a:r>
            <a:r>
              <a:rPr lang="en-GB" baseline="0" dirty="0" smtClean="0"/>
              <a:t>) </a:t>
            </a:r>
            <a:r>
              <a:rPr lang="en-GB" baseline="0" dirty="0" err="1" smtClean="0"/>
              <a:t>v.s</a:t>
            </a:r>
            <a:r>
              <a:rPr lang="en-GB" baseline="0" dirty="0" smtClean="0"/>
              <a:t>. Student Outcomes (graduate destinations)</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34</a:t>
            </a:fld>
            <a:endParaRPr lang="en-GB"/>
          </a:p>
        </p:txBody>
      </p:sp>
    </p:spTree>
    <p:extLst>
      <p:ext uri="{BB962C8B-B14F-4D97-AF65-F5344CB8AC3E}">
        <p14:creationId xmlns:p14="http://schemas.microsoft.com/office/powerpoint/2010/main" val="197267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GD improves picture for RG</a:t>
            </a:r>
          </a:p>
          <a:p>
            <a:r>
              <a:rPr lang="en-GB" dirty="0" smtClean="0"/>
              <a:t>29% above</a:t>
            </a:r>
          </a:p>
          <a:p>
            <a:r>
              <a:rPr lang="en-GB" dirty="0" smtClean="0"/>
              <a:t>67%% neutral</a:t>
            </a:r>
          </a:p>
          <a:p>
            <a:r>
              <a:rPr lang="en-GB" dirty="0" smtClean="0"/>
              <a:t>4% below</a:t>
            </a:r>
          </a:p>
          <a:p>
            <a:endParaRPr lang="en-GB" dirty="0" smtClean="0"/>
          </a:p>
          <a:p>
            <a:r>
              <a:rPr lang="en-GB" dirty="0" smtClean="0"/>
              <a:t>And</a:t>
            </a:r>
            <a:r>
              <a:rPr lang="en-GB" baseline="0" dirty="0" smtClean="0"/>
              <a:t> not the same institutions</a:t>
            </a:r>
            <a:endParaRPr lang="en-GB" dirty="0" smtClean="0"/>
          </a:p>
          <a:p>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35</a:t>
            </a:fld>
            <a:endParaRPr lang="en-GB"/>
          </a:p>
        </p:txBody>
      </p:sp>
    </p:spTree>
    <p:extLst>
      <p:ext uri="{BB962C8B-B14F-4D97-AF65-F5344CB8AC3E}">
        <p14:creationId xmlns:p14="http://schemas.microsoft.com/office/powerpoint/2010/main" val="1972670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dirty="0" smtClean="0"/>
          </a:p>
          <a:p>
            <a:r>
              <a:rPr lang="en-GB" dirty="0" smtClean="0"/>
              <a:t>Plus 26 institutions with one metric above benchmark and other two neutral.</a:t>
            </a:r>
          </a:p>
          <a:p>
            <a:r>
              <a:rPr lang="en-GB" dirty="0" smtClean="0"/>
              <a:t>Then 10 with +1 and -1.</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36</a:t>
            </a:fld>
            <a:endParaRPr lang="en-GB"/>
          </a:p>
        </p:txBody>
      </p:sp>
    </p:spTree>
    <p:extLst>
      <p:ext uri="{BB962C8B-B14F-4D97-AF65-F5344CB8AC3E}">
        <p14:creationId xmlns:p14="http://schemas.microsoft.com/office/powerpoint/2010/main" val="401468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Lots of data points on different aspects –</a:t>
            </a:r>
            <a:r>
              <a:rPr lang="en-GB" baseline="0" dirty="0" smtClean="0"/>
              <a:t> the presentation is complicated - how to make sense – challenge for the assessing panel.</a:t>
            </a:r>
          </a:p>
          <a:p>
            <a:endParaRPr lang="en-GB" baseline="0" dirty="0" smtClean="0"/>
          </a:p>
          <a:p>
            <a:r>
              <a:rPr lang="en-GB" baseline="0" dirty="0" smtClean="0"/>
              <a:t>Could just add up the pluses and minuses</a:t>
            </a:r>
          </a:p>
          <a:p>
            <a:endParaRPr lang="en-GB" baseline="0" dirty="0" smtClean="0"/>
          </a:p>
          <a:p>
            <a:r>
              <a:rPr lang="en-GB" baseline="0" dirty="0" smtClean="0"/>
              <a:t>For simplicity produced a ranking which treats the three areas each represented by the one metric equally</a:t>
            </a:r>
          </a:p>
          <a:p>
            <a:endParaRPr lang="en-GB" baseline="0" dirty="0" smtClean="0"/>
          </a:p>
          <a:p>
            <a:r>
              <a:rPr lang="en-GB" baseline="0" dirty="0" smtClean="0"/>
              <a:t>But first look at it in absolute performance</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37</a:t>
            </a:fld>
            <a:endParaRPr lang="en-GB"/>
          </a:p>
        </p:txBody>
      </p:sp>
    </p:spTree>
    <p:extLst>
      <p:ext uri="{BB962C8B-B14F-4D97-AF65-F5344CB8AC3E}">
        <p14:creationId xmlns:p14="http://schemas.microsoft.com/office/powerpoint/2010/main" val="545980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First applying that methodology</a:t>
            </a:r>
            <a:r>
              <a:rPr lang="en-GB" baseline="0" dirty="0" smtClean="0"/>
              <a:t> to the absolute values get a recognisable type of order.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uses 120 institutions in  UK (not just England) that are larger -  not mono faculty, not arts college –</a:t>
            </a:r>
            <a:r>
              <a:rPr lang="en-GB" baseline="0" dirty="0" smtClean="0"/>
              <a:t> cut down to a more manageable set</a:t>
            </a:r>
            <a:endParaRPr lang="en-GB" dirty="0" smtClean="0"/>
          </a:p>
          <a:p>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38</a:t>
            </a:fld>
            <a:endParaRPr lang="en-GB"/>
          </a:p>
        </p:txBody>
      </p:sp>
    </p:spTree>
    <p:extLst>
      <p:ext uri="{BB962C8B-B14F-4D97-AF65-F5344CB8AC3E}">
        <p14:creationId xmlns:p14="http://schemas.microsoft.com/office/powerpoint/2010/main" val="3618419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offers</a:t>
            </a:r>
            <a:r>
              <a:rPr lang="en-GB" baseline="0" dirty="0" smtClean="0"/>
              <a:t> an opportunity for some institutions to show case their excellence which may not yet be recognised – here is a quick view at market share of non-UK first degree UG in the UK. </a:t>
            </a:r>
          </a:p>
          <a:p>
            <a:endParaRPr lang="en-GB" baseline="0" dirty="0" smtClean="0"/>
          </a:p>
          <a:p>
            <a:r>
              <a:rPr lang="en-GB" baseline="0" dirty="0" smtClean="0"/>
              <a:t>The order left to right  is the same as relative TEF. Some spread amongst institutions across the range.</a:t>
            </a:r>
          </a:p>
        </p:txBody>
      </p:sp>
      <p:sp>
        <p:nvSpPr>
          <p:cNvPr id="4" name="Slide Number Placeholder 3"/>
          <p:cNvSpPr>
            <a:spLocks noGrp="1"/>
          </p:cNvSpPr>
          <p:nvPr>
            <p:ph type="sldNum" sz="quarter" idx="10"/>
          </p:nvPr>
        </p:nvSpPr>
        <p:spPr/>
        <p:txBody>
          <a:bodyPr/>
          <a:lstStyle/>
          <a:p>
            <a:fld id="{2A8EC002-D1F7-4B87-9989-A44535AC54EE}" type="slidenum">
              <a:rPr lang="en-GB" smtClean="0"/>
              <a:t>43</a:t>
            </a:fld>
            <a:endParaRPr lang="en-GB"/>
          </a:p>
        </p:txBody>
      </p:sp>
    </p:spTree>
    <p:extLst>
      <p:ext uri="{BB962C8B-B14F-4D97-AF65-F5344CB8AC3E}">
        <p14:creationId xmlns:p14="http://schemas.microsoft.com/office/powerpoint/2010/main" val="2343145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But on non-UK master concentration around the RG with a few notable exceptions – driven perhaps more by research performance</a:t>
            </a:r>
            <a:r>
              <a:rPr lang="en-GB" baseline="0" dirty="0" smtClean="0"/>
              <a:t> and reputation</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44</a:t>
            </a:fld>
            <a:endParaRPr lang="en-GB"/>
          </a:p>
        </p:txBody>
      </p:sp>
    </p:spTree>
    <p:extLst>
      <p:ext uri="{BB962C8B-B14F-4D97-AF65-F5344CB8AC3E}">
        <p14:creationId xmlns:p14="http://schemas.microsoft.com/office/powerpoint/2010/main" val="154771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8EC002-D1F7-4B87-9989-A44535AC54EE}" type="slidenum">
              <a:rPr lang="en-GB" smtClean="0"/>
              <a:t>5</a:t>
            </a:fld>
            <a:endParaRPr lang="en-GB"/>
          </a:p>
        </p:txBody>
      </p:sp>
    </p:spTree>
    <p:extLst>
      <p:ext uri="{BB962C8B-B14F-4D97-AF65-F5344CB8AC3E}">
        <p14:creationId xmlns:p14="http://schemas.microsoft.com/office/powerpoint/2010/main" val="3320949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Intriguing to look at geography –</a:t>
            </a:r>
            <a:r>
              <a:rPr lang="en-GB" dirty="0" smtClean="0"/>
              <a:t>Less about the golden</a:t>
            </a:r>
            <a:r>
              <a:rPr lang="en-GB" baseline="0" dirty="0" smtClean="0"/>
              <a:t> triangle -  the outstanding institutions are Midlands, Wales, N and S England but not London (nor </a:t>
            </a:r>
            <a:r>
              <a:rPr lang="en-GB" baseline="0" dirty="0" err="1" smtClean="0"/>
              <a:t>scotland</a:t>
            </a:r>
            <a:r>
              <a:rPr lang="en-GB" baseline="0" dirty="0" smtClean="0"/>
              <a:t>).  But there is a propensity for non-UK to head for London</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45</a:t>
            </a:fld>
            <a:endParaRPr lang="en-GB"/>
          </a:p>
        </p:txBody>
      </p:sp>
    </p:spTree>
    <p:extLst>
      <p:ext uri="{BB962C8B-B14F-4D97-AF65-F5344CB8AC3E}">
        <p14:creationId xmlns:p14="http://schemas.microsoft.com/office/powerpoint/2010/main" val="2958745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Particularly</a:t>
            </a:r>
          </a:p>
          <a:p>
            <a:endParaRPr lang="en-GB" dirty="0" smtClean="0"/>
          </a:p>
          <a:p>
            <a:r>
              <a:rPr lang="en-GB" dirty="0" smtClean="0"/>
              <a:t>Clearly there</a:t>
            </a:r>
            <a:r>
              <a:rPr lang="en-GB" baseline="0" dirty="0" smtClean="0"/>
              <a:t> is an opportunity for some more diverse less globally well know institution to attract student based on the excellence of their teaching</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46</a:t>
            </a:fld>
            <a:endParaRPr lang="en-GB"/>
          </a:p>
        </p:txBody>
      </p:sp>
    </p:spTree>
    <p:extLst>
      <p:ext uri="{BB962C8B-B14F-4D97-AF65-F5344CB8AC3E}">
        <p14:creationId xmlns:p14="http://schemas.microsoft.com/office/powerpoint/2010/main" val="2958745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baseline="0" dirty="0" smtClean="0"/>
              <a:t>Bottom axis is  REF GPA with intensity vertical is the relative teaching excellence measure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Size of dots is</a:t>
            </a:r>
            <a:r>
              <a:rPr lang="en-GB" baseline="0" dirty="0" smtClean="0"/>
              <a:t> approximate size based on student numbers</a:t>
            </a:r>
          </a:p>
          <a:p>
            <a:endParaRPr lang="en-GB" baseline="0" dirty="0" smtClean="0"/>
          </a:p>
          <a:p>
            <a:r>
              <a:rPr lang="en-GB" baseline="0" dirty="0" smtClean="0"/>
              <a:t>RG obviously strong in research</a:t>
            </a:r>
          </a:p>
        </p:txBody>
      </p:sp>
      <p:sp>
        <p:nvSpPr>
          <p:cNvPr id="4" name="Slide Number Placeholder 3"/>
          <p:cNvSpPr>
            <a:spLocks noGrp="1"/>
          </p:cNvSpPr>
          <p:nvPr>
            <p:ph type="sldNum" sz="quarter" idx="10"/>
          </p:nvPr>
        </p:nvSpPr>
        <p:spPr/>
        <p:txBody>
          <a:bodyPr/>
          <a:lstStyle/>
          <a:p>
            <a:fld id="{2A8EC002-D1F7-4B87-9989-A44535AC54EE}" type="slidenum">
              <a:rPr lang="en-GB" smtClean="0"/>
              <a:t>47</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University Alliance occupy a different space</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48</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Joined by </a:t>
            </a:r>
            <a:r>
              <a:rPr lang="en-GB" dirty="0" err="1" smtClean="0"/>
              <a:t>millionplus</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49</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baseline="0" dirty="0" smtClean="0"/>
              <a:t>And </a:t>
            </a:r>
            <a:r>
              <a:rPr lang="en-GB" baseline="0" dirty="0" err="1" smtClean="0"/>
              <a:t>GuildHE</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50</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Interesting to add the institutions without a mission group</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51</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Institutions performin</a:t>
            </a:r>
            <a:r>
              <a:rPr lang="en-GB" baseline="0" dirty="0" smtClean="0"/>
              <a:t>g well in both and particularly excellent on teaching are tending to be old 1994 group members</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52</a:t>
            </a:fld>
            <a:endParaRPr lang="en-GB"/>
          </a:p>
        </p:txBody>
      </p:sp>
    </p:spTree>
    <p:extLst>
      <p:ext uri="{BB962C8B-B14F-4D97-AF65-F5344CB8AC3E}">
        <p14:creationId xmlns:p14="http://schemas.microsoft.com/office/powerpoint/2010/main" val="1886763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sz="1200" dirty="0" smtClean="0"/>
              <a:t>This is not a TEF but is</a:t>
            </a:r>
            <a:r>
              <a:rPr lang="en-GB" sz="1200" baseline="0" dirty="0" smtClean="0"/>
              <a:t> using the principles of the TEF . The TEF will place more emphasis on the NSS and different parts of it and of course the additional evidence and panel deliberations</a:t>
            </a:r>
          </a:p>
          <a:p>
            <a:endParaRPr lang="en-GB" sz="1200" b="1" baseline="0" dirty="0" smtClean="0"/>
          </a:p>
          <a:p>
            <a:r>
              <a:rPr lang="en-GB" b="1" dirty="0" smtClean="0"/>
              <a:t>take account of other factors which have an effect</a:t>
            </a:r>
            <a:r>
              <a:rPr lang="en-GB" b="1" baseline="0" dirty="0" smtClean="0"/>
              <a:t> but are not under the control of the provider, specifically </a:t>
            </a:r>
            <a:r>
              <a:rPr lang="en-GB" b="1" dirty="0" smtClean="0"/>
              <a:t>students’ characteristics and the subject they study</a:t>
            </a:r>
            <a:r>
              <a:rPr lang="en-GB" sz="1200" baseline="0" dirty="0" smtClean="0"/>
              <a:t>- </a:t>
            </a:r>
            <a:r>
              <a:rPr lang="en-GB" sz="1200" dirty="0" smtClean="0"/>
              <a:t>TEF proposes an alternative perspective of quality – which has been explored</a:t>
            </a:r>
            <a:r>
              <a:rPr lang="en-GB" sz="1200" baseline="0" dirty="0" smtClean="0"/>
              <a:t> here</a:t>
            </a:r>
            <a:endParaRPr lang="en-GB" sz="1200" dirty="0" smtClean="0"/>
          </a:p>
          <a:p>
            <a:endParaRPr lang="en-GB" sz="120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53</a:t>
            </a:fld>
            <a:endParaRPr lang="en-GB"/>
          </a:p>
        </p:txBody>
      </p:sp>
    </p:spTree>
    <p:extLst>
      <p:ext uri="{BB962C8B-B14F-4D97-AF65-F5344CB8AC3E}">
        <p14:creationId xmlns:p14="http://schemas.microsoft.com/office/powerpoint/2010/main" val="675353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sz="1200" dirty="0" smtClean="0"/>
              <a:t>Opportunity to highlight different institutions to usual</a:t>
            </a:r>
            <a:r>
              <a:rPr lang="en-GB" sz="1200" baseline="0" dirty="0" smtClean="0"/>
              <a:t> view of excellence based on absolute performance – who offer outstanding teaching to the students they attract</a:t>
            </a:r>
          </a:p>
          <a:p>
            <a:endParaRPr lang="en-GB" sz="1200" baseline="0" dirty="0" smtClean="0"/>
          </a:p>
          <a:p>
            <a:endParaRPr lang="en-GB" sz="120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54</a:t>
            </a:fld>
            <a:endParaRPr lang="en-GB"/>
          </a:p>
        </p:txBody>
      </p:sp>
    </p:spTree>
    <p:extLst>
      <p:ext uri="{BB962C8B-B14F-4D97-AF65-F5344CB8AC3E}">
        <p14:creationId xmlns:p14="http://schemas.microsoft.com/office/powerpoint/2010/main" val="67535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Data summary to be considered by the assessing panel together with the 15 page submission</a:t>
            </a:r>
            <a:r>
              <a:rPr lang="en-GB" baseline="0" dirty="0" smtClean="0"/>
              <a:t> -– and an interesting challenge to determine what should be included that will provide evidence and clarity of quality to secure an outstanding assessment.</a:t>
            </a:r>
          </a:p>
          <a:p>
            <a:r>
              <a:rPr lang="en-GB" baseline="0" dirty="0" smtClean="0"/>
              <a:t>Obviously dummy data – but highlights that two overall data points are significantly above and the rest neutral – so  a mixed picture</a:t>
            </a:r>
          </a:p>
          <a:p>
            <a:endParaRPr lang="en-GB" baseline="0" dirty="0" smtClean="0"/>
          </a:p>
          <a:p>
            <a:r>
              <a:rPr lang="en-GB" baseline="0" dirty="0" smtClean="0"/>
              <a:t>Note to self: POLAR low participation neighbourhoods</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6</a:t>
            </a:fld>
            <a:endParaRPr lang="en-GB"/>
          </a:p>
        </p:txBody>
      </p:sp>
    </p:spTree>
    <p:extLst>
      <p:ext uri="{BB962C8B-B14F-4D97-AF65-F5344CB8AC3E}">
        <p14:creationId xmlns:p14="http://schemas.microsoft.com/office/powerpoint/2010/main" val="20551457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sz="1200" dirty="0" smtClean="0"/>
              <a:t>Messaging to prospective students – relative measure – quality of teaching based on the students and institution attracts compared to similar students at other institutions.</a:t>
            </a:r>
          </a:p>
          <a:p>
            <a:endParaRPr lang="en-GB" sz="1200" dirty="0" smtClean="0"/>
          </a:p>
          <a:p>
            <a:r>
              <a:rPr lang="en-GB" sz="1200" dirty="0" smtClean="0"/>
              <a:t>Potential to undermine UK HE credibility if not framed correctly.</a:t>
            </a:r>
            <a:r>
              <a:rPr lang="en-GB" sz="1200" baseline="0" dirty="0" smtClean="0"/>
              <a:t> Does it aid student choice? Does not mean that even though an institutions has an outstanding rating that it would suit all types of students. </a:t>
            </a:r>
          </a:p>
          <a:p>
            <a:endParaRPr lang="en-GB" sz="1200" baseline="0" dirty="0" smtClean="0"/>
          </a:p>
          <a:p>
            <a:r>
              <a:rPr lang="en-GB" sz="1200" baseline="0" dirty="0" smtClean="0"/>
              <a:t>Will it help a student choose between Oxford Brookes  (math UG typical offer ABC) and Oxford  (A*A*A) ? Maybe not.   But might between say Durham, Bristol. </a:t>
            </a:r>
            <a:endParaRPr lang="en-GB" sz="1200" dirty="0" smtClean="0"/>
          </a:p>
          <a:p>
            <a:endParaRPr lang="en-GB" sz="1200" dirty="0" smtClean="0"/>
          </a:p>
        </p:txBody>
      </p:sp>
      <p:sp>
        <p:nvSpPr>
          <p:cNvPr id="4" name="Slide Number Placeholder 3"/>
          <p:cNvSpPr>
            <a:spLocks noGrp="1"/>
          </p:cNvSpPr>
          <p:nvPr>
            <p:ph type="sldNum" sz="quarter" idx="10"/>
          </p:nvPr>
        </p:nvSpPr>
        <p:spPr/>
        <p:txBody>
          <a:bodyPr/>
          <a:lstStyle/>
          <a:p>
            <a:fld id="{2A8EC002-D1F7-4B87-9989-A44535AC54EE}" type="slidenum">
              <a:rPr lang="en-GB" smtClean="0"/>
              <a:t>55</a:t>
            </a:fld>
            <a:endParaRPr lang="en-GB"/>
          </a:p>
        </p:txBody>
      </p:sp>
    </p:spTree>
    <p:extLst>
      <p:ext uri="{BB962C8B-B14F-4D97-AF65-F5344CB8AC3E}">
        <p14:creationId xmlns:p14="http://schemas.microsoft.com/office/powerpoint/2010/main" val="67535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TEF consultation</a:t>
            </a:r>
            <a:r>
              <a:rPr lang="en-GB" baseline="0" dirty="0" smtClean="0"/>
              <a:t> mentions developing datasets But what is and is benchmarked?</a:t>
            </a:r>
          </a:p>
          <a:p>
            <a:endParaRPr lang="en-GB" dirty="0" smtClean="0"/>
          </a:p>
          <a:p>
            <a:r>
              <a:rPr lang="en-GB" dirty="0" smtClean="0"/>
              <a:t>Taking Teaching Quality first: How well</a:t>
            </a:r>
            <a:r>
              <a:rPr lang="en-GB" baseline="0" dirty="0" smtClean="0"/>
              <a:t> does Q22 represent the other parts of the NSS?</a:t>
            </a:r>
          </a:p>
          <a:p>
            <a:r>
              <a:rPr lang="en-GB" baseline="0" dirty="0" smtClean="0"/>
              <a:t>TEF will be using three sections of the NSS Q1-4, Q5-9 and Q10-12 </a:t>
            </a:r>
          </a:p>
          <a:p>
            <a:r>
              <a:rPr lang="en-GB" baseline="0" dirty="0" smtClean="0"/>
              <a:t>Q22 is correlated with 1-4</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7</a:t>
            </a:fld>
            <a:endParaRPr lang="en-GB"/>
          </a:p>
        </p:txBody>
      </p:sp>
    </p:spTree>
    <p:extLst>
      <p:ext uri="{BB962C8B-B14F-4D97-AF65-F5344CB8AC3E}">
        <p14:creationId xmlns:p14="http://schemas.microsoft.com/office/powerpoint/2010/main" val="132235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Throughout using the colour to denote mission group to give a sense of the spread rather than trying to label individual points which would be illegible</a:t>
            </a:r>
          </a:p>
          <a:p>
            <a:r>
              <a:rPr lang="en-GB" dirty="0" smtClean="0"/>
              <a:t>Concentrated on 120 mainstream university – data challenges for</a:t>
            </a:r>
            <a:r>
              <a:rPr lang="en-GB" baseline="0" dirty="0" smtClean="0"/>
              <a:t>  some HEIs which I will come onto – particularly in </a:t>
            </a:r>
            <a:r>
              <a:rPr lang="en-GB" baseline="0" dirty="0" err="1" smtClean="0"/>
              <a:t>GuildHE</a:t>
            </a:r>
            <a:r>
              <a:rPr lang="en-GB" baseline="0" dirty="0" smtClean="0"/>
              <a:t> group – so fewer points there</a:t>
            </a:r>
            <a:endParaRPr lang="en-GB" dirty="0" smtClean="0"/>
          </a:p>
          <a:p>
            <a:r>
              <a:rPr lang="en-GB" dirty="0" smtClean="0"/>
              <a:t>Q1 and Q22 correlated – data not below integer percentage points – hence bunched - </a:t>
            </a:r>
          </a:p>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8</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Throughout using the colour to denote mission group to give a sense of the spread rather than trying to label individual points which would be illegible</a:t>
            </a:r>
          </a:p>
          <a:p>
            <a:r>
              <a:rPr lang="en-GB" dirty="0" smtClean="0"/>
              <a:t>Concentrated on 120 mainstream university – data challenges for</a:t>
            </a:r>
            <a:r>
              <a:rPr lang="en-GB" baseline="0" dirty="0" smtClean="0"/>
              <a:t>  some HEIs which I will come onto – particularly in </a:t>
            </a:r>
            <a:r>
              <a:rPr lang="en-GB" baseline="0" dirty="0" err="1" smtClean="0"/>
              <a:t>GuildHE</a:t>
            </a:r>
            <a:r>
              <a:rPr lang="en-GB" baseline="0" dirty="0" smtClean="0"/>
              <a:t> group – so fewer points there</a:t>
            </a:r>
            <a:endParaRPr lang="en-GB" dirty="0" smtClean="0"/>
          </a:p>
          <a:p>
            <a:r>
              <a:rPr lang="en-GB" dirty="0" smtClean="0"/>
              <a:t>Q1 and Q22 correlated – data not below integer percentage points – hence bunched - </a:t>
            </a:r>
          </a:p>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9</a:t>
            </a:fld>
            <a:endParaRPr lang="en-GB"/>
          </a:p>
        </p:txBody>
      </p:sp>
    </p:spTree>
    <p:extLst>
      <p:ext uri="{BB962C8B-B14F-4D97-AF65-F5344CB8AC3E}">
        <p14:creationId xmlns:p14="http://schemas.microsoft.com/office/powerpoint/2010/main" val="13542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GB" dirty="0" smtClean="0"/>
              <a:t>Throughout using the colour to denote mission group to give a sense of the spread rather than trying to label individual points which would be illegible</a:t>
            </a:r>
          </a:p>
          <a:p>
            <a:r>
              <a:rPr lang="en-GB" dirty="0" smtClean="0"/>
              <a:t>Q1 and Q22 correlated – data not below integer percentage points – hence bunched - </a:t>
            </a:r>
          </a:p>
          <a:p>
            <a:r>
              <a:rPr lang="en-GB" dirty="0" smtClean="0"/>
              <a:t>Highlight a couple of institutions who share a data point</a:t>
            </a:r>
            <a:endParaRPr lang="en-GB" dirty="0"/>
          </a:p>
        </p:txBody>
      </p:sp>
      <p:sp>
        <p:nvSpPr>
          <p:cNvPr id="4" name="Slide Number Placeholder 3"/>
          <p:cNvSpPr>
            <a:spLocks noGrp="1"/>
          </p:cNvSpPr>
          <p:nvPr>
            <p:ph type="sldNum" sz="quarter" idx="10"/>
          </p:nvPr>
        </p:nvSpPr>
        <p:spPr/>
        <p:txBody>
          <a:bodyPr/>
          <a:lstStyle/>
          <a:p>
            <a:fld id="{2A8EC002-D1F7-4B87-9989-A44535AC54EE}" type="slidenum">
              <a:rPr lang="en-GB" smtClean="0"/>
              <a:t>10</a:t>
            </a:fld>
            <a:endParaRPr lang="en-GB"/>
          </a:p>
        </p:txBody>
      </p:sp>
    </p:spTree>
    <p:extLst>
      <p:ext uri="{BB962C8B-B14F-4D97-AF65-F5344CB8AC3E}">
        <p14:creationId xmlns:p14="http://schemas.microsoft.com/office/powerpoint/2010/main" val="13542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609601" y="3660825"/>
            <a:ext cx="8738690" cy="2146216"/>
          </a:xfrm>
          <a:prstGeom prst="rect">
            <a:avLst/>
          </a:prstGeom>
        </p:spPr>
        <p:txBody>
          <a:bodyPr/>
          <a:lstStyle>
            <a:lvl1pPr marL="0" indent="0">
              <a:buNone/>
              <a:defRPr sz="2646" b="1" i="0" baseline="0">
                <a:latin typeface="Helvetica" charset="0"/>
                <a:ea typeface="Helvetica" charset="0"/>
                <a:cs typeface="Helvetica" charset="0"/>
              </a:defRPr>
            </a:lvl1pPr>
          </a:lstStyle>
          <a:p>
            <a:pPr lvl="0"/>
            <a:r>
              <a:rPr lang="en-GB" dirty="0" smtClean="0"/>
              <a:t>Heading Helvetica Bold 28pt</a:t>
            </a:r>
            <a:endParaRPr lang="en-US" dirty="0"/>
          </a:p>
        </p:txBody>
      </p:sp>
    </p:spTree>
    <p:extLst>
      <p:ext uri="{BB962C8B-B14F-4D97-AF65-F5344CB8AC3E}">
        <p14:creationId xmlns:p14="http://schemas.microsoft.com/office/powerpoint/2010/main" val="316000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519352" y="261950"/>
            <a:ext cx="7444006" cy="481512"/>
          </a:xfrm>
          <a:prstGeom prst="rect">
            <a:avLst/>
          </a:prstGeom>
        </p:spPr>
        <p:txBody>
          <a:bodyPr/>
          <a:lstStyle>
            <a:lvl1pPr marL="0" indent="0">
              <a:buNone/>
              <a:defRPr sz="1512" b="1" i="0" baseline="0">
                <a:latin typeface="Helvetica" charset="0"/>
                <a:ea typeface="Helvetica" charset="0"/>
                <a:cs typeface="Helvetica" charset="0"/>
              </a:defRPr>
            </a:lvl1pPr>
          </a:lstStyle>
          <a:p>
            <a:pPr lvl="0"/>
            <a:r>
              <a:rPr lang="en-US" dirty="0" smtClean="0"/>
              <a:t>Heading Helvetica Bold 16pt</a:t>
            </a:r>
            <a:endParaRPr lang="en-US" dirty="0"/>
          </a:p>
        </p:txBody>
      </p:sp>
      <p:sp>
        <p:nvSpPr>
          <p:cNvPr id="10" name="Text Placeholder 8"/>
          <p:cNvSpPr>
            <a:spLocks noGrp="1"/>
          </p:cNvSpPr>
          <p:nvPr>
            <p:ph type="body" sz="quarter" idx="11" hasCustomPrompt="1"/>
          </p:nvPr>
        </p:nvSpPr>
        <p:spPr>
          <a:xfrm>
            <a:off x="519350" y="1042054"/>
            <a:ext cx="10461180" cy="4986017"/>
          </a:xfrm>
          <a:prstGeom prst="rect">
            <a:avLst/>
          </a:prstGeom>
        </p:spPr>
        <p:txBody>
          <a:bodyPr/>
          <a:lstStyle>
            <a:lvl1pPr marL="0" indent="0">
              <a:buNone/>
              <a:defRPr sz="1134" b="0" i="0" baseline="0">
                <a:latin typeface="Helvetica" charset="0"/>
                <a:ea typeface="Helvetica" charset="0"/>
                <a:cs typeface="Helvetica" charset="0"/>
              </a:defRPr>
            </a:lvl1pPr>
          </a:lstStyle>
          <a:p>
            <a:pPr lvl="0"/>
            <a:r>
              <a:rPr lang="en-US" dirty="0" smtClean="0"/>
              <a:t>Copy Helvetica 12pt</a:t>
            </a:r>
            <a:endParaRPr lang="en-US" dirty="0"/>
          </a:p>
        </p:txBody>
      </p:sp>
    </p:spTree>
    <p:extLst>
      <p:ext uri="{BB962C8B-B14F-4D97-AF65-F5344CB8AC3E}">
        <p14:creationId xmlns:p14="http://schemas.microsoft.com/office/powerpoint/2010/main" val="320804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py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
        <p:nvSpPr>
          <p:cNvPr id="9" name="Text Placeholder 8"/>
          <p:cNvSpPr>
            <a:spLocks noGrp="1"/>
          </p:cNvSpPr>
          <p:nvPr>
            <p:ph type="body" sz="quarter" idx="10" hasCustomPrompt="1"/>
          </p:nvPr>
        </p:nvSpPr>
        <p:spPr>
          <a:xfrm>
            <a:off x="519352" y="261950"/>
            <a:ext cx="7444006" cy="481512"/>
          </a:xfrm>
          <a:prstGeom prst="rect">
            <a:avLst/>
          </a:prstGeom>
        </p:spPr>
        <p:txBody>
          <a:bodyPr/>
          <a:lstStyle>
            <a:lvl1pPr marL="0" indent="0">
              <a:buNone/>
              <a:defRPr sz="1512" b="1" i="0" baseline="0">
                <a:latin typeface="Helvetica" charset="0"/>
                <a:ea typeface="Helvetica" charset="0"/>
                <a:cs typeface="Helvetica" charset="0"/>
              </a:defRPr>
            </a:lvl1pPr>
          </a:lstStyle>
          <a:p>
            <a:pPr lvl="0"/>
            <a:r>
              <a:rPr lang="en-US" dirty="0" smtClean="0"/>
              <a:t>Heading Helvetica Bold 16pt</a:t>
            </a:r>
            <a:endParaRPr lang="en-US" dirty="0"/>
          </a:p>
        </p:txBody>
      </p:sp>
      <p:sp>
        <p:nvSpPr>
          <p:cNvPr id="10" name="Text Placeholder 8"/>
          <p:cNvSpPr>
            <a:spLocks noGrp="1"/>
          </p:cNvSpPr>
          <p:nvPr>
            <p:ph type="body" sz="quarter" idx="11" hasCustomPrompt="1"/>
          </p:nvPr>
        </p:nvSpPr>
        <p:spPr>
          <a:xfrm>
            <a:off x="519350" y="1042054"/>
            <a:ext cx="10461180" cy="4986017"/>
          </a:xfrm>
          <a:prstGeom prst="rect">
            <a:avLst/>
          </a:prstGeom>
        </p:spPr>
        <p:txBody>
          <a:bodyPr/>
          <a:lstStyle>
            <a:lvl1pPr marL="0" indent="0">
              <a:buNone/>
              <a:defRPr sz="1134" b="0" i="0" baseline="0">
                <a:latin typeface="Helvetica" charset="0"/>
                <a:ea typeface="Helvetica" charset="0"/>
                <a:cs typeface="Helvetica" charset="0"/>
              </a:defRPr>
            </a:lvl1pPr>
          </a:lstStyle>
          <a:p>
            <a:pPr lvl="0"/>
            <a:r>
              <a:rPr lang="en-US" dirty="0" smtClean="0"/>
              <a:t>Copy Helvetica 12pt</a:t>
            </a:r>
            <a:endParaRPr lang="en-US" dirty="0"/>
          </a:p>
        </p:txBody>
      </p:sp>
    </p:spTree>
    <p:extLst>
      <p:ext uri="{BB962C8B-B14F-4D97-AF65-F5344CB8AC3E}">
        <p14:creationId xmlns:p14="http://schemas.microsoft.com/office/powerpoint/2010/main" val="4749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py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520311" cy="6480175"/>
          </a:xfrm>
          <a:prstGeom prst="rect">
            <a:avLst/>
          </a:prstGeom>
        </p:spPr>
      </p:pic>
    </p:spTree>
    <p:extLst>
      <p:ext uri="{BB962C8B-B14F-4D97-AF65-F5344CB8AC3E}">
        <p14:creationId xmlns:p14="http://schemas.microsoft.com/office/powerpoint/2010/main" val="291689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2871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48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432036" rtl="0" eaLnBrk="1" latinLnBrk="0" hangingPunct="1">
        <a:spcBef>
          <a:spcPct val="0"/>
        </a:spcBef>
        <a:buNone/>
        <a:defRPr sz="4158" kern="1200">
          <a:solidFill>
            <a:schemeClr val="tx1"/>
          </a:solidFill>
          <a:latin typeface="+mj-lt"/>
          <a:ea typeface="+mj-ea"/>
          <a:cs typeface="+mj-cs"/>
        </a:defRPr>
      </a:lvl1pPr>
    </p:titleStyle>
    <p:bodyStyle>
      <a:lvl1pPr marL="324027" indent="-324027" algn="l" defTabSz="432036" rtl="0" eaLnBrk="1" latinLnBrk="0" hangingPunct="1">
        <a:spcBef>
          <a:spcPct val="20000"/>
        </a:spcBef>
        <a:buFont typeface="Arial"/>
        <a:buChar char="•"/>
        <a:defRPr sz="3025" kern="1200">
          <a:solidFill>
            <a:schemeClr val="tx1"/>
          </a:solidFill>
          <a:latin typeface="+mn-lt"/>
          <a:ea typeface="+mn-ea"/>
          <a:cs typeface="+mn-cs"/>
        </a:defRPr>
      </a:lvl1pPr>
      <a:lvl2pPr marL="702058" indent="-270022" algn="l" defTabSz="432036" rtl="0" eaLnBrk="1" latinLnBrk="0" hangingPunct="1">
        <a:spcBef>
          <a:spcPct val="20000"/>
        </a:spcBef>
        <a:buFont typeface="Arial"/>
        <a:buChar char="–"/>
        <a:defRPr sz="2646" kern="1200">
          <a:solidFill>
            <a:schemeClr val="tx1"/>
          </a:solidFill>
          <a:latin typeface="+mn-lt"/>
          <a:ea typeface="+mn-ea"/>
          <a:cs typeface="+mn-cs"/>
        </a:defRPr>
      </a:lvl2pPr>
      <a:lvl3pPr marL="1080090" indent="-216018" algn="l" defTabSz="432036" rtl="0" eaLnBrk="1" latinLnBrk="0" hangingPunct="1">
        <a:spcBef>
          <a:spcPct val="20000"/>
        </a:spcBef>
        <a:buFont typeface="Arial"/>
        <a:buChar char="•"/>
        <a:defRPr sz="2268" kern="1200">
          <a:solidFill>
            <a:schemeClr val="tx1"/>
          </a:solidFill>
          <a:latin typeface="+mn-lt"/>
          <a:ea typeface="+mn-ea"/>
          <a:cs typeface="+mn-cs"/>
        </a:defRPr>
      </a:lvl3pPr>
      <a:lvl4pPr marL="1512125" indent="-216018" algn="l" defTabSz="432036" rtl="0" eaLnBrk="1" latinLnBrk="0" hangingPunct="1">
        <a:spcBef>
          <a:spcPct val="20000"/>
        </a:spcBef>
        <a:buFont typeface="Arial"/>
        <a:buChar char="–"/>
        <a:defRPr sz="1890" kern="1200">
          <a:solidFill>
            <a:schemeClr val="tx1"/>
          </a:solidFill>
          <a:latin typeface="+mn-lt"/>
          <a:ea typeface="+mn-ea"/>
          <a:cs typeface="+mn-cs"/>
        </a:defRPr>
      </a:lvl4pPr>
      <a:lvl5pPr marL="1944161" indent="-216018" algn="l" defTabSz="432036" rtl="0" eaLnBrk="1" latinLnBrk="0" hangingPunct="1">
        <a:spcBef>
          <a:spcPct val="20000"/>
        </a:spcBef>
        <a:buFont typeface="Arial"/>
        <a:buChar char="»"/>
        <a:defRPr sz="1890" kern="1200">
          <a:solidFill>
            <a:schemeClr val="tx1"/>
          </a:solidFill>
          <a:latin typeface="+mn-lt"/>
          <a:ea typeface="+mn-ea"/>
          <a:cs typeface="+mn-cs"/>
        </a:defRPr>
      </a:lvl5pPr>
      <a:lvl6pPr marL="2376197" indent="-216018" algn="l" defTabSz="432036" rtl="0" eaLnBrk="1" latinLnBrk="0" hangingPunct="1">
        <a:spcBef>
          <a:spcPct val="20000"/>
        </a:spcBef>
        <a:buFont typeface="Arial"/>
        <a:buChar char="•"/>
        <a:defRPr sz="1890" kern="1200">
          <a:solidFill>
            <a:schemeClr val="tx1"/>
          </a:solidFill>
          <a:latin typeface="+mn-lt"/>
          <a:ea typeface="+mn-ea"/>
          <a:cs typeface="+mn-cs"/>
        </a:defRPr>
      </a:lvl6pPr>
      <a:lvl7pPr marL="2808232" indent="-216018" algn="l" defTabSz="432036" rtl="0" eaLnBrk="1" latinLnBrk="0" hangingPunct="1">
        <a:spcBef>
          <a:spcPct val="20000"/>
        </a:spcBef>
        <a:buFont typeface="Arial"/>
        <a:buChar char="•"/>
        <a:defRPr sz="1890" kern="1200">
          <a:solidFill>
            <a:schemeClr val="tx1"/>
          </a:solidFill>
          <a:latin typeface="+mn-lt"/>
          <a:ea typeface="+mn-ea"/>
          <a:cs typeface="+mn-cs"/>
        </a:defRPr>
      </a:lvl7pPr>
      <a:lvl8pPr marL="3240268" indent="-216018" algn="l" defTabSz="432036" rtl="0" eaLnBrk="1" latinLnBrk="0" hangingPunct="1">
        <a:spcBef>
          <a:spcPct val="20000"/>
        </a:spcBef>
        <a:buFont typeface="Arial"/>
        <a:buChar char="•"/>
        <a:defRPr sz="1890" kern="1200">
          <a:solidFill>
            <a:schemeClr val="tx1"/>
          </a:solidFill>
          <a:latin typeface="+mn-lt"/>
          <a:ea typeface="+mn-ea"/>
          <a:cs typeface="+mn-cs"/>
        </a:defRPr>
      </a:lvl8pPr>
      <a:lvl9pPr marL="3672305" indent="-216018" algn="l" defTabSz="432036" rtl="0" eaLnBrk="1" latinLnBrk="0" hangingPunct="1">
        <a:spcBef>
          <a:spcPct val="20000"/>
        </a:spcBef>
        <a:buFont typeface="Arial"/>
        <a:buChar char="•"/>
        <a:defRPr sz="1890" kern="1200">
          <a:solidFill>
            <a:schemeClr val="tx1"/>
          </a:solidFill>
          <a:latin typeface="+mn-lt"/>
          <a:ea typeface="+mn-ea"/>
          <a:cs typeface="+mn-cs"/>
        </a:defRPr>
      </a:lvl9pPr>
    </p:bodyStyle>
    <p:otherStyle>
      <a:defPPr>
        <a:defRPr lang="en-US"/>
      </a:defPPr>
      <a:lvl1pPr marL="0" algn="l" defTabSz="432036" rtl="0" eaLnBrk="1" latinLnBrk="0" hangingPunct="1">
        <a:defRPr sz="1701" kern="1200">
          <a:solidFill>
            <a:schemeClr val="tx1"/>
          </a:solidFill>
          <a:latin typeface="+mn-lt"/>
          <a:ea typeface="+mn-ea"/>
          <a:cs typeface="+mn-cs"/>
        </a:defRPr>
      </a:lvl1pPr>
      <a:lvl2pPr marL="432036" algn="l" defTabSz="432036" rtl="0" eaLnBrk="1" latinLnBrk="0" hangingPunct="1">
        <a:defRPr sz="1701" kern="1200">
          <a:solidFill>
            <a:schemeClr val="tx1"/>
          </a:solidFill>
          <a:latin typeface="+mn-lt"/>
          <a:ea typeface="+mn-ea"/>
          <a:cs typeface="+mn-cs"/>
        </a:defRPr>
      </a:lvl2pPr>
      <a:lvl3pPr marL="864071" algn="l" defTabSz="432036" rtl="0" eaLnBrk="1" latinLnBrk="0" hangingPunct="1">
        <a:defRPr sz="1701" kern="1200">
          <a:solidFill>
            <a:schemeClr val="tx1"/>
          </a:solidFill>
          <a:latin typeface="+mn-lt"/>
          <a:ea typeface="+mn-ea"/>
          <a:cs typeface="+mn-cs"/>
        </a:defRPr>
      </a:lvl3pPr>
      <a:lvl4pPr marL="1296108" algn="l" defTabSz="432036" rtl="0" eaLnBrk="1" latinLnBrk="0" hangingPunct="1">
        <a:defRPr sz="1701" kern="1200">
          <a:solidFill>
            <a:schemeClr val="tx1"/>
          </a:solidFill>
          <a:latin typeface="+mn-lt"/>
          <a:ea typeface="+mn-ea"/>
          <a:cs typeface="+mn-cs"/>
        </a:defRPr>
      </a:lvl4pPr>
      <a:lvl5pPr marL="1728143" algn="l" defTabSz="432036" rtl="0" eaLnBrk="1" latinLnBrk="0" hangingPunct="1">
        <a:defRPr sz="1701" kern="1200">
          <a:solidFill>
            <a:schemeClr val="tx1"/>
          </a:solidFill>
          <a:latin typeface="+mn-lt"/>
          <a:ea typeface="+mn-ea"/>
          <a:cs typeface="+mn-cs"/>
        </a:defRPr>
      </a:lvl5pPr>
      <a:lvl6pPr marL="2160179" algn="l" defTabSz="432036" rtl="0" eaLnBrk="1" latinLnBrk="0" hangingPunct="1">
        <a:defRPr sz="1701" kern="1200">
          <a:solidFill>
            <a:schemeClr val="tx1"/>
          </a:solidFill>
          <a:latin typeface="+mn-lt"/>
          <a:ea typeface="+mn-ea"/>
          <a:cs typeface="+mn-cs"/>
        </a:defRPr>
      </a:lvl6pPr>
      <a:lvl7pPr marL="2592215" algn="l" defTabSz="432036" rtl="0" eaLnBrk="1" latinLnBrk="0" hangingPunct="1">
        <a:defRPr sz="1701" kern="1200">
          <a:solidFill>
            <a:schemeClr val="tx1"/>
          </a:solidFill>
          <a:latin typeface="+mn-lt"/>
          <a:ea typeface="+mn-ea"/>
          <a:cs typeface="+mn-cs"/>
        </a:defRPr>
      </a:lvl7pPr>
      <a:lvl8pPr marL="3024251" algn="l" defTabSz="432036" rtl="0" eaLnBrk="1" latinLnBrk="0" hangingPunct="1">
        <a:defRPr sz="1701" kern="1200">
          <a:solidFill>
            <a:schemeClr val="tx1"/>
          </a:solidFill>
          <a:latin typeface="+mn-lt"/>
          <a:ea typeface="+mn-ea"/>
          <a:cs typeface="+mn-cs"/>
        </a:defRPr>
      </a:lvl8pPr>
      <a:lvl9pPr marL="3456286" algn="l" defTabSz="432036"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609601" y="3660825"/>
            <a:ext cx="8738690" cy="2146216"/>
          </a:xfrm>
          <a:prstGeom prst="rect">
            <a:avLst/>
          </a:prstGeom>
        </p:spPr>
        <p:txBody>
          <a:bodyPr/>
          <a:lstStyle>
            <a:lvl1pPr marL="0" indent="0" algn="l" defTabSz="432036" rtl="0" eaLnBrk="1" latinLnBrk="0" hangingPunct="1">
              <a:spcBef>
                <a:spcPct val="20000"/>
              </a:spcBef>
              <a:buFont typeface="Arial"/>
              <a:buNone/>
              <a:defRPr sz="2646" b="1" i="0" kern="1200" baseline="0">
                <a:solidFill>
                  <a:schemeClr val="tx1"/>
                </a:solidFill>
                <a:latin typeface="Helvetica" charset="0"/>
                <a:ea typeface="Helvetica" charset="0"/>
                <a:cs typeface="Helvetica" charset="0"/>
              </a:defRPr>
            </a:lvl1pPr>
            <a:lvl2pPr marL="702058" indent="-270022" algn="l" defTabSz="432036" rtl="0" eaLnBrk="1" latinLnBrk="0" hangingPunct="1">
              <a:spcBef>
                <a:spcPct val="20000"/>
              </a:spcBef>
              <a:buFont typeface="Arial"/>
              <a:buChar char="–"/>
              <a:defRPr sz="2646" kern="1200">
                <a:solidFill>
                  <a:schemeClr val="tx1"/>
                </a:solidFill>
                <a:latin typeface="+mn-lt"/>
                <a:ea typeface="+mn-ea"/>
                <a:cs typeface="+mn-cs"/>
              </a:defRPr>
            </a:lvl2pPr>
            <a:lvl3pPr marL="1080090" indent="-216018" algn="l" defTabSz="432036" rtl="0" eaLnBrk="1" latinLnBrk="0" hangingPunct="1">
              <a:spcBef>
                <a:spcPct val="20000"/>
              </a:spcBef>
              <a:buFont typeface="Arial"/>
              <a:buChar char="•"/>
              <a:defRPr sz="2268" kern="1200">
                <a:solidFill>
                  <a:schemeClr val="tx1"/>
                </a:solidFill>
                <a:latin typeface="+mn-lt"/>
                <a:ea typeface="+mn-ea"/>
                <a:cs typeface="+mn-cs"/>
              </a:defRPr>
            </a:lvl3pPr>
            <a:lvl4pPr marL="1512125" indent="-216018" algn="l" defTabSz="432036" rtl="0" eaLnBrk="1" latinLnBrk="0" hangingPunct="1">
              <a:spcBef>
                <a:spcPct val="20000"/>
              </a:spcBef>
              <a:buFont typeface="Arial"/>
              <a:buChar char="–"/>
              <a:defRPr sz="1890" kern="1200">
                <a:solidFill>
                  <a:schemeClr val="tx1"/>
                </a:solidFill>
                <a:latin typeface="+mn-lt"/>
                <a:ea typeface="+mn-ea"/>
                <a:cs typeface="+mn-cs"/>
              </a:defRPr>
            </a:lvl4pPr>
            <a:lvl5pPr marL="1944161" indent="-216018" algn="l" defTabSz="432036" rtl="0" eaLnBrk="1" latinLnBrk="0" hangingPunct="1">
              <a:spcBef>
                <a:spcPct val="20000"/>
              </a:spcBef>
              <a:buFont typeface="Arial"/>
              <a:buChar char="»"/>
              <a:defRPr sz="1890" kern="1200">
                <a:solidFill>
                  <a:schemeClr val="tx1"/>
                </a:solidFill>
                <a:latin typeface="+mn-lt"/>
                <a:ea typeface="+mn-ea"/>
                <a:cs typeface="+mn-cs"/>
              </a:defRPr>
            </a:lvl5pPr>
            <a:lvl6pPr marL="2376197" indent="-216018" algn="l" defTabSz="432036" rtl="0" eaLnBrk="1" latinLnBrk="0" hangingPunct="1">
              <a:spcBef>
                <a:spcPct val="20000"/>
              </a:spcBef>
              <a:buFont typeface="Arial"/>
              <a:buChar char="•"/>
              <a:defRPr sz="1890" kern="1200">
                <a:solidFill>
                  <a:schemeClr val="tx1"/>
                </a:solidFill>
                <a:latin typeface="+mn-lt"/>
                <a:ea typeface="+mn-ea"/>
                <a:cs typeface="+mn-cs"/>
              </a:defRPr>
            </a:lvl6pPr>
            <a:lvl7pPr marL="2808232" indent="-216018" algn="l" defTabSz="432036" rtl="0" eaLnBrk="1" latinLnBrk="0" hangingPunct="1">
              <a:spcBef>
                <a:spcPct val="20000"/>
              </a:spcBef>
              <a:buFont typeface="Arial"/>
              <a:buChar char="•"/>
              <a:defRPr sz="1890" kern="1200">
                <a:solidFill>
                  <a:schemeClr val="tx1"/>
                </a:solidFill>
                <a:latin typeface="+mn-lt"/>
                <a:ea typeface="+mn-ea"/>
                <a:cs typeface="+mn-cs"/>
              </a:defRPr>
            </a:lvl7pPr>
            <a:lvl8pPr marL="3240268" indent="-216018" algn="l" defTabSz="432036" rtl="0" eaLnBrk="1" latinLnBrk="0" hangingPunct="1">
              <a:spcBef>
                <a:spcPct val="20000"/>
              </a:spcBef>
              <a:buFont typeface="Arial"/>
              <a:buChar char="•"/>
              <a:defRPr sz="1890" kern="1200">
                <a:solidFill>
                  <a:schemeClr val="tx1"/>
                </a:solidFill>
                <a:latin typeface="+mn-lt"/>
                <a:ea typeface="+mn-ea"/>
                <a:cs typeface="+mn-cs"/>
              </a:defRPr>
            </a:lvl8pPr>
            <a:lvl9pPr marL="3672305" indent="-216018" algn="l" defTabSz="432036" rtl="0" eaLnBrk="1" latinLnBrk="0" hangingPunct="1">
              <a:spcBef>
                <a:spcPct val="20000"/>
              </a:spcBef>
              <a:buFont typeface="Arial"/>
              <a:buChar char="•"/>
              <a:defRPr sz="1890" kern="1200">
                <a:solidFill>
                  <a:schemeClr val="tx1"/>
                </a:solidFill>
                <a:latin typeface="+mn-lt"/>
                <a:ea typeface="+mn-ea"/>
                <a:cs typeface="+mn-cs"/>
              </a:defRPr>
            </a:lvl9pPr>
          </a:lstStyle>
          <a:p>
            <a:r>
              <a:rPr lang="en-US" dirty="0" smtClean="0"/>
              <a:t>Nicki </a:t>
            </a:r>
            <a:r>
              <a:rPr lang="en-US" dirty="0" smtClean="0"/>
              <a:t>Horseman</a:t>
            </a:r>
          </a:p>
          <a:p>
            <a:r>
              <a:rPr lang="en-US" dirty="0" smtClean="0"/>
              <a:t>Lead HE analyst</a:t>
            </a:r>
          </a:p>
          <a:p>
            <a:r>
              <a:rPr lang="en-US" i="1" dirty="0" smtClean="0"/>
              <a:t>Times Higher Education</a:t>
            </a:r>
            <a:endParaRPr lang="en-US" i="1" dirty="0"/>
          </a:p>
        </p:txBody>
      </p:sp>
    </p:spTree>
    <p:extLst>
      <p:ext uri="{BB962C8B-B14F-4D97-AF65-F5344CB8AC3E}">
        <p14:creationId xmlns:p14="http://schemas.microsoft.com/office/powerpoint/2010/main" val="265751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183827" y="2911633"/>
            <a:ext cx="446404" cy="480013"/>
          </a:xfrm>
          <a:prstGeom prst="rect">
            <a:avLst/>
          </a:prstGeom>
          <a:solidFill>
            <a:schemeClr val="bg1"/>
          </a:solidFill>
        </p:spPr>
        <p:txBody>
          <a:bodyPr vert="vert270" wrap="square" rtlCol="0">
            <a:spAutoFit/>
          </a:bodyPr>
          <a:lstStyle/>
          <a:p>
            <a:r>
              <a:rPr lang="en-GB" sz="1701" dirty="0"/>
              <a:t>Q1</a:t>
            </a:r>
          </a:p>
        </p:txBody>
      </p:sp>
      <p:sp>
        <p:nvSpPr>
          <p:cNvPr id="4" name="TextBox 3"/>
          <p:cNvSpPr txBox="1"/>
          <p:nvPr/>
        </p:nvSpPr>
        <p:spPr>
          <a:xfrm>
            <a:off x="7056848" y="3969745"/>
            <a:ext cx="2005831" cy="1139286"/>
          </a:xfrm>
          <a:prstGeom prst="rect">
            <a:avLst/>
          </a:prstGeom>
          <a:noFill/>
        </p:spPr>
        <p:txBody>
          <a:bodyPr wrap="square" rtlCol="0">
            <a:spAutoFit/>
          </a:bodyPr>
          <a:lstStyle/>
          <a:p>
            <a:endParaRPr lang="en-GB" sz="1701" dirty="0">
              <a:solidFill>
                <a:schemeClr val="accent3">
                  <a:lumMod val="75000"/>
                </a:schemeClr>
              </a:solidFill>
            </a:endParaRPr>
          </a:p>
          <a:p>
            <a:endParaRPr lang="en-GB" sz="1701" dirty="0">
              <a:solidFill>
                <a:schemeClr val="accent3">
                  <a:lumMod val="75000"/>
                </a:schemeClr>
              </a:solidFill>
            </a:endParaRPr>
          </a:p>
          <a:p>
            <a:endParaRPr lang="en-GB" sz="1701" dirty="0">
              <a:solidFill>
                <a:schemeClr val="accent3">
                  <a:lumMod val="75000"/>
                </a:schemeClr>
              </a:solidFill>
            </a:endParaRPr>
          </a:p>
          <a:p>
            <a:r>
              <a:rPr lang="en-GB" sz="1701" dirty="0">
                <a:solidFill>
                  <a:schemeClr val="accent3">
                    <a:lumMod val="75000"/>
                  </a:schemeClr>
                </a:solidFill>
              </a:rPr>
              <a:t>Guild HE</a:t>
            </a:r>
          </a:p>
        </p:txBody>
      </p:sp>
      <p:sp>
        <p:nvSpPr>
          <p:cNvPr id="7" name="TextBox 6"/>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34550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183827" y="2911633"/>
            <a:ext cx="446404" cy="480013"/>
          </a:xfrm>
          <a:prstGeom prst="rect">
            <a:avLst/>
          </a:prstGeom>
          <a:solidFill>
            <a:schemeClr val="bg1"/>
          </a:solidFill>
        </p:spPr>
        <p:txBody>
          <a:bodyPr vert="vert270" wrap="square" rtlCol="0">
            <a:spAutoFit/>
          </a:bodyPr>
          <a:lstStyle/>
          <a:p>
            <a:r>
              <a:rPr lang="en-GB" sz="1701" dirty="0"/>
              <a:t>Q1</a:t>
            </a:r>
          </a:p>
        </p:txBody>
      </p:sp>
      <p:sp>
        <p:nvSpPr>
          <p:cNvPr id="4" name="TextBox 3"/>
          <p:cNvSpPr txBox="1"/>
          <p:nvPr/>
        </p:nvSpPr>
        <p:spPr>
          <a:xfrm>
            <a:off x="7056848" y="3969745"/>
            <a:ext cx="2005831" cy="1139286"/>
          </a:xfrm>
          <a:prstGeom prst="rect">
            <a:avLst/>
          </a:prstGeom>
          <a:noFill/>
        </p:spPr>
        <p:txBody>
          <a:bodyPr wrap="square" rtlCol="0">
            <a:spAutoFit/>
          </a:bodyPr>
          <a:lstStyle/>
          <a:p>
            <a:endParaRPr lang="en-GB" sz="1701" dirty="0">
              <a:solidFill>
                <a:schemeClr val="accent6">
                  <a:lumMod val="75000"/>
                </a:schemeClr>
              </a:solidFill>
            </a:endParaRPr>
          </a:p>
          <a:p>
            <a:endParaRPr lang="en-GB" sz="1701" dirty="0">
              <a:solidFill>
                <a:schemeClr val="accent6">
                  <a:lumMod val="75000"/>
                </a:schemeClr>
              </a:solidFill>
            </a:endParaRP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9" name="TextBox 8"/>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40655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183827" y="2911633"/>
            <a:ext cx="446404" cy="480013"/>
          </a:xfrm>
          <a:prstGeom prst="rect">
            <a:avLst/>
          </a:prstGeom>
          <a:solidFill>
            <a:schemeClr val="bg1"/>
          </a:solidFill>
        </p:spPr>
        <p:txBody>
          <a:bodyPr vert="vert270" wrap="square" rtlCol="0">
            <a:spAutoFit/>
          </a:bodyPr>
          <a:lstStyle/>
          <a:p>
            <a:r>
              <a:rPr lang="en-GB" sz="1701" dirty="0"/>
              <a:t>Q1</a:t>
            </a:r>
          </a:p>
        </p:txBody>
      </p:sp>
      <p:sp>
        <p:nvSpPr>
          <p:cNvPr id="4" name="TextBox 3"/>
          <p:cNvSpPr txBox="1"/>
          <p:nvPr/>
        </p:nvSpPr>
        <p:spPr>
          <a:xfrm>
            <a:off x="7056848" y="3969745"/>
            <a:ext cx="2005831" cy="1139286"/>
          </a:xfrm>
          <a:prstGeom prst="rect">
            <a:avLst/>
          </a:prstGeom>
          <a:noFill/>
        </p:spPr>
        <p:txBody>
          <a:bodyPr wrap="square" rtlCol="0">
            <a:spAutoFit/>
          </a:bodyPr>
          <a:lstStyle/>
          <a:p>
            <a:endParaRPr lang="en-GB" sz="1701" dirty="0">
              <a:solidFill>
                <a:srgbClr val="00B0F0"/>
              </a:solidFill>
            </a:endParaRPr>
          </a:p>
          <a:p>
            <a:r>
              <a:rPr lang="en-GB" sz="1701" dirty="0">
                <a:solidFill>
                  <a:schemeClr val="tx2"/>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9" name="TextBox 8"/>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30087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183827" y="2911633"/>
            <a:ext cx="446404" cy="480013"/>
          </a:xfrm>
          <a:prstGeom prst="rect">
            <a:avLst/>
          </a:prstGeom>
          <a:solidFill>
            <a:schemeClr val="bg1"/>
          </a:solidFill>
        </p:spPr>
        <p:txBody>
          <a:bodyPr vert="vert270" wrap="square" rtlCol="0">
            <a:spAutoFit/>
          </a:bodyPr>
          <a:lstStyle/>
          <a:p>
            <a:r>
              <a:rPr lang="en-GB" sz="1701" dirty="0"/>
              <a:t>Q1</a:t>
            </a:r>
          </a:p>
        </p:txBody>
      </p:sp>
      <p:sp>
        <p:nvSpPr>
          <p:cNvPr id="4" name="TextBox 3"/>
          <p:cNvSpPr txBox="1"/>
          <p:nvPr/>
        </p:nvSpPr>
        <p:spPr>
          <a:xfrm>
            <a:off x="7057842" y="3970950"/>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tx2"/>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11"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14" name="TextBox 13"/>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74693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183827" y="2911633"/>
            <a:ext cx="446404" cy="480013"/>
          </a:xfrm>
          <a:prstGeom prst="rect">
            <a:avLst/>
          </a:prstGeom>
          <a:solidFill>
            <a:schemeClr val="bg1"/>
          </a:solidFill>
        </p:spPr>
        <p:txBody>
          <a:bodyPr vert="vert270" wrap="square" rtlCol="0">
            <a:spAutoFit/>
          </a:bodyPr>
          <a:lstStyle/>
          <a:p>
            <a:r>
              <a:rPr lang="en-GB" sz="1701" dirty="0"/>
              <a:t>Q1</a:t>
            </a:r>
          </a:p>
        </p:txBody>
      </p:sp>
      <p:sp>
        <p:nvSpPr>
          <p:cNvPr id="4" name="TextBox 3"/>
          <p:cNvSpPr txBox="1"/>
          <p:nvPr/>
        </p:nvSpPr>
        <p:spPr>
          <a:xfrm>
            <a:off x="7057842" y="3970950"/>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tx2"/>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5" name="TextBox 4"/>
          <p:cNvSpPr txBox="1"/>
          <p:nvPr/>
        </p:nvSpPr>
        <p:spPr>
          <a:xfrm>
            <a:off x="7708502" y="1600431"/>
            <a:ext cx="1075825" cy="615938"/>
          </a:xfrm>
          <a:prstGeom prst="rect">
            <a:avLst/>
          </a:prstGeom>
          <a:noFill/>
        </p:spPr>
        <p:txBody>
          <a:bodyPr wrap="square" rtlCol="0">
            <a:spAutoFit/>
          </a:bodyPr>
          <a:lstStyle/>
          <a:p>
            <a:endParaRPr lang="en-GB" sz="1134" dirty="0"/>
          </a:p>
          <a:p>
            <a:r>
              <a:rPr lang="en-GB" sz="1134" dirty="0"/>
              <a:t>Loughborough</a:t>
            </a:r>
          </a:p>
          <a:p>
            <a:r>
              <a:rPr lang="en-GB" sz="1134" dirty="0"/>
              <a:t>Swansea</a:t>
            </a:r>
          </a:p>
        </p:txBody>
      </p:sp>
      <p:cxnSp>
        <p:nvCxnSpPr>
          <p:cNvPr id="13" name="Straight Arrow Connector 12"/>
          <p:cNvCxnSpPr/>
          <p:nvPr/>
        </p:nvCxnSpPr>
        <p:spPr>
          <a:xfrm>
            <a:off x="6835022" y="1969041"/>
            <a:ext cx="873478" cy="126498"/>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5" idx="1"/>
          </p:cNvCxnSpPr>
          <p:nvPr/>
        </p:nvCxnSpPr>
        <p:spPr>
          <a:xfrm flipV="1">
            <a:off x="6842522" y="1908400"/>
            <a:ext cx="865980" cy="24645"/>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15" name="TextBox 14"/>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210119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269948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90158" y="4130462"/>
            <a:ext cx="2005831" cy="354071"/>
          </a:xfrm>
          <a:prstGeom prst="rect">
            <a:avLst/>
          </a:prstGeom>
          <a:noFill/>
        </p:spPr>
        <p:txBody>
          <a:bodyPr wrap="square" rtlCol="0">
            <a:spAutoFit/>
          </a:bodyPr>
          <a:lstStyle/>
          <a:p>
            <a:r>
              <a:rPr lang="en-GB" sz="1701" dirty="0">
                <a:solidFill>
                  <a:srgbClr val="FF0000"/>
                </a:solidFill>
              </a:rPr>
              <a:t>Russell Group</a:t>
            </a:r>
            <a:endParaRPr lang="en-GB" sz="1701" dirty="0"/>
          </a:p>
        </p:txBody>
      </p:sp>
      <p:sp>
        <p:nvSpPr>
          <p:cNvPr id="7" name="TextBox 6"/>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
        <p:nvSpPr>
          <p:cNvPr id="9" name="TextBox 8"/>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Tree>
    <p:extLst>
      <p:ext uri="{BB962C8B-B14F-4D97-AF65-F5344CB8AC3E}">
        <p14:creationId xmlns:p14="http://schemas.microsoft.com/office/powerpoint/2010/main" val="428882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sp>
        <p:nvSpPr>
          <p:cNvPr id="8" name="TextBox 7"/>
          <p:cNvSpPr txBox="1"/>
          <p:nvPr/>
        </p:nvSpPr>
        <p:spPr>
          <a:xfrm>
            <a:off x="7390158" y="4130462"/>
            <a:ext cx="2005831" cy="615810"/>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rgbClr val="243D92"/>
                </a:solidFill>
              </a:rPr>
              <a:t>University Alliance</a:t>
            </a:r>
          </a:p>
        </p:txBody>
      </p:sp>
      <p:sp>
        <p:nvSpPr>
          <p:cNvPr id="9" name="TextBox 8"/>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4381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sp>
        <p:nvSpPr>
          <p:cNvPr id="8" name="TextBox 7"/>
          <p:cNvSpPr txBox="1"/>
          <p:nvPr/>
        </p:nvSpPr>
        <p:spPr>
          <a:xfrm>
            <a:off x="7390158" y="4130461"/>
            <a:ext cx="2005831" cy="877548"/>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rgbClr val="243D92"/>
                </a:solidFill>
              </a:rPr>
              <a:t>University Alliance</a:t>
            </a:r>
          </a:p>
          <a:p>
            <a:r>
              <a:rPr lang="en-GB" sz="1701" dirty="0">
                <a:solidFill>
                  <a:schemeClr val="accent3">
                    <a:lumMod val="75000"/>
                  </a:schemeClr>
                </a:solidFill>
              </a:rPr>
              <a:t>Guild HE</a:t>
            </a:r>
          </a:p>
        </p:txBody>
      </p:sp>
      <p:sp>
        <p:nvSpPr>
          <p:cNvPr id="11" name="TextBox 10"/>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182520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sp>
        <p:nvSpPr>
          <p:cNvPr id="8" name="TextBox 7"/>
          <p:cNvSpPr txBox="1"/>
          <p:nvPr/>
        </p:nvSpPr>
        <p:spPr>
          <a:xfrm>
            <a:off x="7390158" y="4130462"/>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rgbClr val="243D92"/>
                </a:solidFill>
              </a:rPr>
              <a:t>University Alliance</a:t>
            </a:r>
          </a:p>
          <a:p>
            <a:r>
              <a:rPr lang="en-GB" sz="1701" dirty="0">
                <a:solidFill>
                  <a:schemeClr val="accent3">
                    <a:lumMod val="75000"/>
                  </a:schemeClr>
                </a:solidFill>
              </a:rPr>
              <a:t>Guild HE</a:t>
            </a:r>
          </a:p>
          <a:p>
            <a:r>
              <a:rPr lang="en-GB" sz="1701" dirty="0" err="1">
                <a:solidFill>
                  <a:srgbClr val="00B050"/>
                </a:solidFill>
              </a:rPr>
              <a:t>MillionPlus</a:t>
            </a:r>
            <a:endParaRPr lang="en-GB" sz="1701" dirty="0">
              <a:solidFill>
                <a:srgbClr val="00B050"/>
              </a:solidFill>
            </a:endParaRPr>
          </a:p>
        </p:txBody>
      </p:sp>
      <p:sp>
        <p:nvSpPr>
          <p:cNvPr id="9" name="TextBox 8"/>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252663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Teaching Excellence Framework and Relative Teaching Performance</a:t>
            </a:r>
            <a:endParaRPr lang="en-US" dirty="0"/>
          </a:p>
        </p:txBody>
      </p:sp>
      <p:sp>
        <p:nvSpPr>
          <p:cNvPr id="3" name="TextBox 2"/>
          <p:cNvSpPr txBox="1"/>
          <p:nvPr/>
        </p:nvSpPr>
        <p:spPr>
          <a:xfrm>
            <a:off x="2250150" y="2100057"/>
            <a:ext cx="184731" cy="354071"/>
          </a:xfrm>
          <a:prstGeom prst="rect">
            <a:avLst/>
          </a:prstGeom>
          <a:noFill/>
        </p:spPr>
        <p:txBody>
          <a:bodyPr wrap="none" rtlCol="0">
            <a:spAutoFit/>
          </a:bodyPr>
          <a:lstStyle/>
          <a:p>
            <a:endParaRPr lang="en-US" sz="1701" dirty="0"/>
          </a:p>
        </p:txBody>
      </p:sp>
    </p:spTree>
    <p:extLst>
      <p:ext uri="{BB962C8B-B14F-4D97-AF65-F5344CB8AC3E}">
        <p14:creationId xmlns:p14="http://schemas.microsoft.com/office/powerpoint/2010/main" val="173779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sp>
        <p:nvSpPr>
          <p:cNvPr id="6" name="Oval 5"/>
          <p:cNvSpPr/>
          <p:nvPr/>
        </p:nvSpPr>
        <p:spPr>
          <a:xfrm>
            <a:off x="6313984" y="4738281"/>
            <a:ext cx="957117" cy="588016"/>
          </a:xfrm>
          <a:prstGeom prst="ellipse">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9" name="TextBox 8"/>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136330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700384" cy="481512"/>
          </a:xfrm>
        </p:spPr>
        <p:txBody>
          <a:bodyPr/>
          <a:lstStyle/>
          <a:p>
            <a:r>
              <a:rPr lang="en-GB" sz="1701" dirty="0"/>
              <a:t>Learning Environment - T3 </a:t>
            </a:r>
            <a:r>
              <a:rPr lang="en-GB" sz="1701" b="0" dirty="0"/>
              <a:t>(continuation after first year) </a:t>
            </a:r>
            <a:r>
              <a:rPr lang="en-GB" sz="1701" dirty="0" err="1"/>
              <a:t>v.s</a:t>
            </a:r>
            <a:r>
              <a:rPr lang="en-GB" sz="1701" dirty="0"/>
              <a:t>. T5 </a:t>
            </a:r>
            <a:r>
              <a:rPr lang="en-GB" sz="1701" b="0" dirty="0"/>
              <a:t>(projected outcomes)</a:t>
            </a:r>
          </a:p>
          <a:p>
            <a:endParaRPr lang="en-GB" dirty="0"/>
          </a:p>
        </p:txBody>
      </p:sp>
      <p:sp>
        <p:nvSpPr>
          <p:cNvPr id="4" name="TextBox 3"/>
          <p:cNvSpPr txBox="1"/>
          <p:nvPr/>
        </p:nvSpPr>
        <p:spPr>
          <a:xfrm>
            <a:off x="4234430" y="5832897"/>
            <a:ext cx="3780102" cy="354071"/>
          </a:xfrm>
          <a:prstGeom prst="rect">
            <a:avLst/>
          </a:prstGeom>
          <a:solidFill>
            <a:schemeClr val="bg1"/>
          </a:solidFill>
        </p:spPr>
        <p:txBody>
          <a:bodyPr wrap="square" rtlCol="0">
            <a:spAutoFit/>
          </a:bodyPr>
          <a:lstStyle/>
          <a:p>
            <a:r>
              <a:rPr lang="en-GB" sz="1701" dirty="0"/>
              <a:t>T3 (continuation after first year)</a:t>
            </a:r>
          </a:p>
        </p:txBody>
      </p:sp>
      <p:sp>
        <p:nvSpPr>
          <p:cNvPr id="5" name="TextBox 4"/>
          <p:cNvSpPr txBox="1"/>
          <p:nvPr/>
        </p:nvSpPr>
        <p:spPr>
          <a:xfrm>
            <a:off x="1065694" y="1121310"/>
            <a:ext cx="446404" cy="3231447"/>
          </a:xfrm>
          <a:prstGeom prst="rect">
            <a:avLst/>
          </a:prstGeom>
          <a:solidFill>
            <a:schemeClr val="bg1"/>
          </a:solidFill>
        </p:spPr>
        <p:txBody>
          <a:bodyPr vert="vert270" wrap="square" rtlCol="0">
            <a:spAutoFit/>
          </a:bodyPr>
          <a:lstStyle/>
          <a:p>
            <a:r>
              <a:rPr lang="en-GB" sz="1701" dirty="0"/>
              <a:t>T5 (projected outcomes)</a:t>
            </a:r>
          </a:p>
        </p:txBody>
      </p:sp>
      <p:sp>
        <p:nvSpPr>
          <p:cNvPr id="7" name="TextBox 6"/>
          <p:cNvSpPr txBox="1"/>
          <p:nvPr/>
        </p:nvSpPr>
        <p:spPr>
          <a:xfrm>
            <a:off x="5383682" y="1192780"/>
            <a:ext cx="1075825" cy="441403"/>
          </a:xfrm>
          <a:prstGeom prst="rect">
            <a:avLst/>
          </a:prstGeom>
          <a:noFill/>
        </p:spPr>
        <p:txBody>
          <a:bodyPr wrap="square" rtlCol="0">
            <a:spAutoFit/>
          </a:bodyPr>
          <a:lstStyle/>
          <a:p>
            <a:r>
              <a:rPr lang="en-GB" sz="1134" dirty="0"/>
              <a:t>Loughborough</a:t>
            </a:r>
          </a:p>
          <a:p>
            <a:r>
              <a:rPr lang="en-GB" sz="1134" dirty="0"/>
              <a:t>Swansea</a:t>
            </a:r>
          </a:p>
        </p:txBody>
      </p:sp>
      <p:cxnSp>
        <p:nvCxnSpPr>
          <p:cNvPr id="8" name="Straight Arrow Connector 7"/>
          <p:cNvCxnSpPr/>
          <p:nvPr/>
        </p:nvCxnSpPr>
        <p:spPr>
          <a:xfrm flipH="1" flipV="1">
            <a:off x="6373103" y="1349207"/>
            <a:ext cx="2401807" cy="279805"/>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038284" y="1519952"/>
            <a:ext cx="2299331" cy="566253"/>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730325" y="6065553"/>
            <a:ext cx="1472143" cy="237757"/>
          </a:xfrm>
          <a:prstGeom prst="rect">
            <a:avLst/>
          </a:prstGeom>
          <a:noFill/>
        </p:spPr>
        <p:txBody>
          <a:bodyPr wrap="square" rtlCol="0">
            <a:spAutoFit/>
          </a:bodyPr>
          <a:lstStyle/>
          <a:p>
            <a:r>
              <a:rPr lang="en-GB" sz="945" dirty="0"/>
              <a:t>Source: HESA PIs 2013/14</a:t>
            </a:r>
          </a:p>
        </p:txBody>
      </p:sp>
    </p:spTree>
    <p:extLst>
      <p:ext uri="{BB962C8B-B14F-4D97-AF65-F5344CB8AC3E}">
        <p14:creationId xmlns:p14="http://schemas.microsoft.com/office/powerpoint/2010/main" val="352117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sp>
        <p:nvSpPr>
          <p:cNvPr id="12" name="TextBox 11"/>
          <p:cNvSpPr txBox="1"/>
          <p:nvPr/>
        </p:nvSpPr>
        <p:spPr>
          <a:xfrm>
            <a:off x="8147841" y="4294689"/>
            <a:ext cx="2005831" cy="1139286"/>
          </a:xfrm>
          <a:prstGeom prst="rect">
            <a:avLst/>
          </a:prstGeom>
          <a:noFill/>
        </p:spPr>
        <p:txBody>
          <a:bodyPr wrap="square" rtlCol="0">
            <a:spAutoFit/>
          </a:bodyPr>
          <a:lstStyle/>
          <a:p>
            <a:endParaRPr lang="en-GB" sz="1701" dirty="0">
              <a:solidFill>
                <a:schemeClr val="accent3">
                  <a:lumMod val="75000"/>
                </a:schemeClr>
              </a:solidFill>
            </a:endParaRPr>
          </a:p>
          <a:p>
            <a:endParaRPr lang="en-GB" sz="1701" dirty="0">
              <a:solidFill>
                <a:schemeClr val="accent3">
                  <a:lumMod val="75000"/>
                </a:schemeClr>
              </a:solidFill>
            </a:endParaRPr>
          </a:p>
          <a:p>
            <a:endParaRPr lang="en-GB" sz="1701" dirty="0">
              <a:solidFill>
                <a:schemeClr val="accent3">
                  <a:lumMod val="75000"/>
                </a:schemeClr>
              </a:solidFill>
            </a:endParaRPr>
          </a:p>
          <a:p>
            <a:r>
              <a:rPr lang="en-GB" sz="1701" dirty="0">
                <a:solidFill>
                  <a:schemeClr val="accent3">
                    <a:lumMod val="75000"/>
                  </a:schemeClr>
                </a:solidFill>
              </a:rPr>
              <a:t>Guild HE</a:t>
            </a:r>
          </a:p>
        </p:txBody>
      </p:sp>
      <p:sp>
        <p:nvSpPr>
          <p:cNvPr id="11" name="TextBox 10"/>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366084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sp>
        <p:nvSpPr>
          <p:cNvPr id="12" name="TextBox 11"/>
          <p:cNvSpPr txBox="1"/>
          <p:nvPr/>
        </p:nvSpPr>
        <p:spPr>
          <a:xfrm>
            <a:off x="8147841" y="4294689"/>
            <a:ext cx="2005831" cy="1139286"/>
          </a:xfrm>
          <a:prstGeom prst="rect">
            <a:avLst/>
          </a:prstGeom>
          <a:noFill/>
        </p:spPr>
        <p:txBody>
          <a:bodyPr wrap="square" rtlCol="0">
            <a:spAutoFit/>
          </a:bodyPr>
          <a:lstStyle/>
          <a:p>
            <a:endParaRPr lang="en-GB" sz="1701" dirty="0">
              <a:solidFill>
                <a:srgbClr val="FFC000"/>
              </a:solidFill>
            </a:endParaRPr>
          </a:p>
          <a:p>
            <a:endParaRPr lang="en-GB" sz="1701" dirty="0">
              <a:solidFill>
                <a:srgbClr val="FFC000"/>
              </a:solidFill>
            </a:endParaRP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10" name="TextBox 9"/>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23231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sp>
        <p:nvSpPr>
          <p:cNvPr id="12" name="TextBox 11"/>
          <p:cNvSpPr txBox="1"/>
          <p:nvPr/>
        </p:nvSpPr>
        <p:spPr>
          <a:xfrm>
            <a:off x="8147841" y="4294689"/>
            <a:ext cx="2005831" cy="1139286"/>
          </a:xfrm>
          <a:prstGeom prst="rect">
            <a:avLst/>
          </a:prstGeom>
          <a:noFill/>
        </p:spPr>
        <p:txBody>
          <a:bodyPr wrap="square" rtlCol="0">
            <a:spAutoFit/>
          </a:bodyPr>
          <a:lstStyle/>
          <a:p>
            <a:endParaRPr lang="en-GB" sz="1701" dirty="0">
              <a:solidFill>
                <a:schemeClr val="accent1"/>
              </a:solidFill>
            </a:endParaRPr>
          </a:p>
          <a:p>
            <a:r>
              <a:rPr lang="en-GB" sz="1701" dirty="0">
                <a:solidFill>
                  <a:schemeClr val="accent1"/>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9" name="TextBox 8"/>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187478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sp>
        <p:nvSpPr>
          <p:cNvPr id="12" name="TextBox 11"/>
          <p:cNvSpPr txBox="1"/>
          <p:nvPr/>
        </p:nvSpPr>
        <p:spPr>
          <a:xfrm>
            <a:off x="8147841" y="4294689"/>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accent1"/>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9" name="TextBox 8"/>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131908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218519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cxnSp>
        <p:nvCxnSpPr>
          <p:cNvPr id="4" name="Straight Arrow Connector 3"/>
          <p:cNvCxnSpPr/>
          <p:nvPr/>
        </p:nvCxnSpPr>
        <p:spPr>
          <a:xfrm>
            <a:off x="9390830" y="1560285"/>
            <a:ext cx="0" cy="3565875"/>
          </a:xfrm>
          <a:prstGeom prst="straightConnector1">
            <a:avLst/>
          </a:prstGeom>
          <a:ln w="12700">
            <a:solidFill>
              <a:schemeClr val="tx1">
                <a:lumMod val="50000"/>
                <a:lumOff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433997" y="3052403"/>
            <a:ext cx="804022" cy="295915"/>
          </a:xfrm>
          <a:prstGeom prst="rect">
            <a:avLst/>
          </a:prstGeom>
          <a:noFill/>
        </p:spPr>
        <p:txBody>
          <a:bodyPr wrap="square" rtlCol="0">
            <a:spAutoFit/>
          </a:bodyPr>
          <a:lstStyle/>
          <a:p>
            <a:r>
              <a:rPr lang="en-GB" sz="1323" dirty="0"/>
              <a:t>46%</a:t>
            </a:r>
          </a:p>
        </p:txBody>
      </p:sp>
      <p:cxnSp>
        <p:nvCxnSpPr>
          <p:cNvPr id="9" name="Straight Arrow Connector 8"/>
          <p:cNvCxnSpPr/>
          <p:nvPr/>
        </p:nvCxnSpPr>
        <p:spPr>
          <a:xfrm flipH="1">
            <a:off x="4002684" y="1178053"/>
            <a:ext cx="5179313" cy="0"/>
          </a:xfrm>
          <a:prstGeom prst="straightConnector1">
            <a:avLst/>
          </a:prstGeom>
          <a:ln w="12700">
            <a:solidFill>
              <a:schemeClr val="tx1">
                <a:lumMod val="50000"/>
                <a:lumOff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00327" y="885599"/>
            <a:ext cx="984027" cy="295915"/>
          </a:xfrm>
          <a:prstGeom prst="rect">
            <a:avLst/>
          </a:prstGeom>
          <a:noFill/>
        </p:spPr>
        <p:txBody>
          <a:bodyPr wrap="square" rtlCol="0">
            <a:spAutoFit/>
          </a:bodyPr>
          <a:lstStyle/>
          <a:p>
            <a:r>
              <a:rPr lang="en-GB" sz="1323" dirty="0"/>
              <a:t>12%</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sp>
        <p:nvSpPr>
          <p:cNvPr id="12" name="TextBox 11"/>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3504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3"/>
            <a:ext cx="8674250" cy="470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p:txBody>
          <a:bodyPr/>
          <a:lstStyle/>
          <a:p>
            <a:r>
              <a:rPr lang="en-GB" sz="1701" dirty="0"/>
              <a:t>Student Outcomes - Employment metrics</a:t>
            </a:r>
          </a:p>
          <a:p>
            <a:endParaRPr lang="en-GB" dirty="0"/>
          </a:p>
        </p:txBody>
      </p:sp>
      <p:sp>
        <p:nvSpPr>
          <p:cNvPr id="6" name="Text Placeholder 5"/>
          <p:cNvSpPr txBox="1">
            <a:spLocks noGrp="1"/>
          </p:cNvSpPr>
          <p:nvPr>
            <p:ph type="body" sz="quarter" idx="11"/>
          </p:nvPr>
        </p:nvSpPr>
        <p:spPr>
          <a:xfrm>
            <a:off x="1177900" y="1560286"/>
            <a:ext cx="446404" cy="2734403"/>
          </a:xfrm>
          <a:prstGeom prst="rect">
            <a:avLst/>
          </a:prstGeom>
          <a:solidFill>
            <a:schemeClr val="bg1"/>
          </a:solidFill>
        </p:spPr>
        <p:txBody>
          <a:bodyPr vert="vert270" wrap="square" rtlCol="0">
            <a:spAutoFit/>
          </a:bodyPr>
          <a:lstStyle/>
          <a:p>
            <a:r>
              <a:rPr lang="en-GB" sz="1701" dirty="0">
                <a:latin typeface="+mn-lt"/>
              </a:rPr>
              <a:t>Graduate destinations</a:t>
            </a:r>
          </a:p>
        </p:txBody>
      </p:sp>
      <p:sp>
        <p:nvSpPr>
          <p:cNvPr id="5" name="TextBox 4"/>
          <p:cNvSpPr txBox="1"/>
          <p:nvPr/>
        </p:nvSpPr>
        <p:spPr>
          <a:xfrm>
            <a:off x="4644216" y="5853578"/>
            <a:ext cx="3084083" cy="354071"/>
          </a:xfrm>
          <a:prstGeom prst="rect">
            <a:avLst/>
          </a:prstGeom>
          <a:noFill/>
        </p:spPr>
        <p:txBody>
          <a:bodyPr wrap="square" rtlCol="0">
            <a:spAutoFit/>
          </a:bodyPr>
          <a:lstStyle/>
          <a:p>
            <a:r>
              <a:rPr lang="en-GB" sz="1701" dirty="0"/>
              <a:t>HESA PI Employment</a:t>
            </a:r>
          </a:p>
        </p:txBody>
      </p:sp>
      <p:cxnSp>
        <p:nvCxnSpPr>
          <p:cNvPr id="4" name="Straight Arrow Connector 3"/>
          <p:cNvCxnSpPr/>
          <p:nvPr/>
        </p:nvCxnSpPr>
        <p:spPr>
          <a:xfrm>
            <a:off x="9390830" y="1560285"/>
            <a:ext cx="0" cy="3565875"/>
          </a:xfrm>
          <a:prstGeom prst="straightConnector1">
            <a:avLst/>
          </a:prstGeom>
          <a:ln w="12700">
            <a:solidFill>
              <a:schemeClr val="tx1">
                <a:lumMod val="50000"/>
                <a:lumOff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433997" y="3052403"/>
            <a:ext cx="804022" cy="295915"/>
          </a:xfrm>
          <a:prstGeom prst="rect">
            <a:avLst/>
          </a:prstGeom>
          <a:noFill/>
        </p:spPr>
        <p:txBody>
          <a:bodyPr wrap="square" rtlCol="0">
            <a:spAutoFit/>
          </a:bodyPr>
          <a:lstStyle/>
          <a:p>
            <a:r>
              <a:rPr lang="en-GB" sz="1323" dirty="0"/>
              <a:t>46%</a:t>
            </a:r>
          </a:p>
        </p:txBody>
      </p:sp>
      <p:cxnSp>
        <p:nvCxnSpPr>
          <p:cNvPr id="9" name="Straight Arrow Connector 8"/>
          <p:cNvCxnSpPr/>
          <p:nvPr/>
        </p:nvCxnSpPr>
        <p:spPr>
          <a:xfrm flipH="1">
            <a:off x="4002684" y="1178053"/>
            <a:ext cx="5179313" cy="0"/>
          </a:xfrm>
          <a:prstGeom prst="straightConnector1">
            <a:avLst/>
          </a:prstGeom>
          <a:ln w="12700">
            <a:solidFill>
              <a:schemeClr val="tx1">
                <a:lumMod val="50000"/>
                <a:lumOff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00327" y="885599"/>
            <a:ext cx="984027" cy="295915"/>
          </a:xfrm>
          <a:prstGeom prst="rect">
            <a:avLst/>
          </a:prstGeom>
          <a:noFill/>
        </p:spPr>
        <p:txBody>
          <a:bodyPr wrap="square" rtlCol="0">
            <a:spAutoFit/>
          </a:bodyPr>
          <a:lstStyle/>
          <a:p>
            <a:r>
              <a:rPr lang="en-GB" sz="1323" dirty="0"/>
              <a:t>12%</a:t>
            </a:r>
          </a:p>
        </p:txBody>
      </p:sp>
      <p:sp>
        <p:nvSpPr>
          <p:cNvPr id="8" name="TextBox 7"/>
          <p:cNvSpPr txBox="1"/>
          <p:nvPr/>
        </p:nvSpPr>
        <p:spPr>
          <a:xfrm>
            <a:off x="5738022" y="5564595"/>
            <a:ext cx="542237" cy="354071"/>
          </a:xfrm>
          <a:prstGeom prst="rect">
            <a:avLst/>
          </a:prstGeom>
          <a:solidFill>
            <a:schemeClr val="bg1"/>
          </a:solidFill>
        </p:spPr>
        <p:txBody>
          <a:bodyPr wrap="square" rtlCol="0">
            <a:spAutoFit/>
          </a:bodyPr>
          <a:lstStyle/>
          <a:p>
            <a:endParaRPr lang="en-US" sz="1701" dirty="0"/>
          </a:p>
        </p:txBody>
      </p:sp>
      <p:sp>
        <p:nvSpPr>
          <p:cNvPr id="12" name="Oval 11"/>
          <p:cNvSpPr/>
          <p:nvPr/>
        </p:nvSpPr>
        <p:spPr>
          <a:xfrm>
            <a:off x="2260856" y="1744615"/>
            <a:ext cx="2550069" cy="25500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701" b="1" dirty="0"/>
              <a:t>‘take account of … students’ characteristics and the subject they study’</a:t>
            </a:r>
          </a:p>
        </p:txBody>
      </p:sp>
      <p:sp>
        <p:nvSpPr>
          <p:cNvPr id="13" name="TextBox 12"/>
          <p:cNvSpPr txBox="1"/>
          <p:nvPr/>
        </p:nvSpPr>
        <p:spPr>
          <a:xfrm>
            <a:off x="8352315"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341806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Benchmarks and significance</a:t>
            </a:r>
          </a:p>
        </p:txBody>
      </p:sp>
      <p:sp>
        <p:nvSpPr>
          <p:cNvPr id="3" name="Text Placeholder 2"/>
          <p:cNvSpPr>
            <a:spLocks noGrp="1"/>
          </p:cNvSpPr>
          <p:nvPr>
            <p:ph type="body" sz="quarter" idx="11"/>
          </p:nvPr>
        </p:nvSpPr>
        <p:spPr>
          <a:xfrm>
            <a:off x="519352" y="1298727"/>
            <a:ext cx="10461180" cy="4986017"/>
          </a:xfrm>
        </p:spPr>
        <p:txBody>
          <a:bodyPr/>
          <a:lstStyle/>
          <a:p>
            <a:r>
              <a:rPr lang="en-GB" sz="1512" dirty="0"/>
              <a:t>Benchmarks – given the characteristics of the students recruited  to an institution, what is the expected performance based on the performance of the rest of the sector</a:t>
            </a:r>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sz="1323" dirty="0"/>
          </a:p>
          <a:p>
            <a:r>
              <a:rPr lang="en-GB" sz="1512" dirty="0"/>
              <a:t>No widening participation or geographic factors</a:t>
            </a:r>
          </a:p>
          <a:p>
            <a:endParaRPr lang="en-GB" sz="1512" dirty="0"/>
          </a:p>
          <a:p>
            <a:r>
              <a:rPr lang="en-GB" sz="1512" dirty="0"/>
              <a:t>Benchmarks involving entry standards – potential issues</a:t>
            </a:r>
          </a:p>
          <a:p>
            <a:endParaRPr lang="en-GB" dirty="0" smtClean="0"/>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08291678"/>
              </p:ext>
            </p:extLst>
          </p:nvPr>
        </p:nvGraphicFramePr>
        <p:xfrm>
          <a:off x="1598086" y="2111260"/>
          <a:ext cx="7882260" cy="2448884"/>
        </p:xfrm>
        <a:graphic>
          <a:graphicData uri="http://schemas.openxmlformats.org/drawingml/2006/table">
            <a:tbl>
              <a:tblPr firstRow="1" bandRow="1">
                <a:tableStyleId>{5C22544A-7EE6-4342-B048-85BDC9FD1C3A}</a:tableStyleId>
              </a:tblPr>
              <a:tblGrid>
                <a:gridCol w="1970565"/>
                <a:gridCol w="1970565"/>
                <a:gridCol w="1970565"/>
                <a:gridCol w="1970565"/>
              </a:tblGrid>
              <a:tr h="346430">
                <a:tc>
                  <a:txBody>
                    <a:bodyPr/>
                    <a:lstStyle/>
                    <a:p>
                      <a:r>
                        <a:rPr lang="en-GB" sz="1700" dirty="0" smtClean="0"/>
                        <a:t>Factor</a:t>
                      </a:r>
                      <a:endParaRPr lang="en-GB" sz="1700" dirty="0"/>
                    </a:p>
                  </a:txBody>
                  <a:tcPr marL="86402" marR="86402" marT="43201" marB="43201"/>
                </a:tc>
                <a:tc>
                  <a:txBody>
                    <a:bodyPr/>
                    <a:lstStyle/>
                    <a:p>
                      <a:r>
                        <a:rPr lang="en-GB" sz="1700" dirty="0" smtClean="0"/>
                        <a:t>NSS</a:t>
                      </a:r>
                      <a:endParaRPr lang="en-GB" sz="1700" dirty="0"/>
                    </a:p>
                  </a:txBody>
                  <a:tcPr marL="86402" marR="86402" marT="43201" marB="43201"/>
                </a:tc>
                <a:tc>
                  <a:txBody>
                    <a:bodyPr/>
                    <a:lstStyle/>
                    <a:p>
                      <a:r>
                        <a:rPr lang="en-GB" sz="1700" dirty="0" smtClean="0"/>
                        <a:t>Non-continuation</a:t>
                      </a:r>
                      <a:endParaRPr lang="en-GB" sz="1700" dirty="0"/>
                    </a:p>
                  </a:txBody>
                  <a:tcPr marL="86402" marR="86402" marT="43201" marB="43201"/>
                </a:tc>
                <a:tc>
                  <a:txBody>
                    <a:bodyPr/>
                    <a:lstStyle/>
                    <a:p>
                      <a:r>
                        <a:rPr lang="en-GB" sz="1700" dirty="0" smtClean="0"/>
                        <a:t>Employment</a:t>
                      </a:r>
                      <a:endParaRPr lang="en-GB" sz="1700" dirty="0"/>
                    </a:p>
                  </a:txBody>
                  <a:tcPr marL="86402" marR="86402" marT="43201" marB="43201"/>
                </a:tc>
              </a:tr>
              <a:tr h="350409">
                <a:tc>
                  <a:txBody>
                    <a:bodyPr/>
                    <a:lstStyle/>
                    <a:p>
                      <a:r>
                        <a:rPr lang="en-GB" sz="1700" dirty="0" smtClean="0"/>
                        <a:t>Subject</a:t>
                      </a:r>
                      <a:endParaRPr lang="en-GB" sz="1700" dirty="0"/>
                    </a:p>
                  </a:txBody>
                  <a:tcPr marL="86402" marR="86402" marT="43201" marB="43201"/>
                </a:tc>
                <a:tc>
                  <a:txBody>
                    <a:bodyPr/>
                    <a:lstStyle/>
                    <a:p>
                      <a:pPr algn="ctr"/>
                      <a:r>
                        <a:rPr lang="en-GB" sz="1700" dirty="0" smtClean="0">
                          <a:sym typeface="Wingdings 2"/>
                        </a:rPr>
                        <a:t></a:t>
                      </a: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r>
              <a:tr h="350409">
                <a:tc>
                  <a:txBody>
                    <a:bodyPr/>
                    <a:lstStyle/>
                    <a:p>
                      <a:r>
                        <a:rPr lang="en-GB" sz="1700" dirty="0" smtClean="0"/>
                        <a:t>Entry qualifications</a:t>
                      </a:r>
                      <a:endParaRPr lang="en-GB" sz="1700" dirty="0"/>
                    </a:p>
                  </a:txBody>
                  <a:tcPr marL="86402" marR="86402" marT="43201" marB="43201"/>
                </a:tc>
                <a:tc>
                  <a:txBody>
                    <a:bodyPr/>
                    <a:lstStyle/>
                    <a:p>
                      <a:pPr algn="ct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r>
              <a:tr h="350409">
                <a:tc>
                  <a:txBody>
                    <a:bodyPr/>
                    <a:lstStyle/>
                    <a:p>
                      <a:r>
                        <a:rPr lang="en-GB" sz="1700" dirty="0" smtClean="0"/>
                        <a:t>Age on</a:t>
                      </a:r>
                      <a:r>
                        <a:rPr lang="en-GB" sz="1700" baseline="0" dirty="0" smtClean="0"/>
                        <a:t> entry</a:t>
                      </a: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r>
              <a:tr h="350409">
                <a:tc>
                  <a:txBody>
                    <a:bodyPr/>
                    <a:lstStyle/>
                    <a:p>
                      <a:r>
                        <a:rPr lang="en-GB" sz="1700" dirty="0" smtClean="0"/>
                        <a:t>Ethnicity</a:t>
                      </a: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algn="ctr"/>
                      <a:endParaRPr lang="en-GB" sz="170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r>
              <a:tr h="350409">
                <a:tc>
                  <a:txBody>
                    <a:bodyPr/>
                    <a:lstStyle/>
                    <a:p>
                      <a:r>
                        <a:rPr lang="en-GB" sz="1700" dirty="0" smtClean="0"/>
                        <a:t>Gender</a:t>
                      </a: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algn="ctr"/>
                      <a:endParaRPr lang="en-GB" sz="170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r>
              <a:tr h="350409">
                <a:tc>
                  <a:txBody>
                    <a:bodyPr/>
                    <a:lstStyle/>
                    <a:p>
                      <a:r>
                        <a:rPr lang="en-GB" sz="1700" dirty="0" smtClean="0"/>
                        <a:t>Disability</a:t>
                      </a:r>
                      <a:endParaRPr lang="en-GB" sz="1700" dirty="0"/>
                    </a:p>
                  </a:txBody>
                  <a:tcPr marL="86402" marR="86402" marT="43201" marB="4320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700" dirty="0" smtClean="0">
                          <a:sym typeface="Wingdings 2"/>
                        </a:rPr>
                        <a:t></a:t>
                      </a:r>
                      <a:endParaRPr lang="en-GB" sz="1700" dirty="0" smtClean="0"/>
                    </a:p>
                  </a:txBody>
                  <a:tcPr marL="86402" marR="86402" marT="43201" marB="43201"/>
                </a:tc>
                <a:tc>
                  <a:txBody>
                    <a:bodyPr/>
                    <a:lstStyle/>
                    <a:p>
                      <a:pPr algn="ctr"/>
                      <a:endParaRPr lang="en-GB" sz="1700"/>
                    </a:p>
                  </a:txBody>
                  <a:tcPr marL="86402" marR="86402" marT="43201" marB="43201"/>
                </a:tc>
                <a:tc>
                  <a:txBody>
                    <a:bodyPr/>
                    <a:lstStyle/>
                    <a:p>
                      <a:pPr algn="ctr"/>
                      <a:endParaRPr lang="en-GB" sz="1700" dirty="0"/>
                    </a:p>
                  </a:txBody>
                  <a:tcPr marL="86402" marR="86402" marT="43201" marB="43201"/>
                </a:tc>
              </a:tr>
            </a:tbl>
          </a:graphicData>
        </a:graphic>
      </p:graphicFrame>
    </p:spTree>
    <p:extLst>
      <p:ext uri="{BB962C8B-B14F-4D97-AF65-F5344CB8AC3E}">
        <p14:creationId xmlns:p14="http://schemas.microsoft.com/office/powerpoint/2010/main" val="12081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sz="1512" b="1" dirty="0"/>
          </a:p>
          <a:p>
            <a:r>
              <a:rPr lang="en-GB" sz="1512" b="1" dirty="0"/>
              <a:t>TEF recap</a:t>
            </a:r>
          </a:p>
          <a:p>
            <a:endParaRPr lang="en-GB" sz="1512" b="1" dirty="0"/>
          </a:p>
          <a:p>
            <a:endParaRPr lang="en-GB" sz="1512" b="1" dirty="0"/>
          </a:p>
          <a:p>
            <a:endParaRPr lang="en-GB" sz="1512" b="1" dirty="0"/>
          </a:p>
          <a:p>
            <a:r>
              <a:rPr lang="en-GB" sz="1512" b="1" dirty="0"/>
              <a:t>Data available now</a:t>
            </a:r>
          </a:p>
          <a:p>
            <a:endParaRPr lang="en-GB" sz="1512" b="1" dirty="0"/>
          </a:p>
          <a:p>
            <a:endParaRPr lang="en-GB" sz="1512" b="1" dirty="0"/>
          </a:p>
          <a:p>
            <a:endParaRPr lang="en-GB" sz="1512" b="1" dirty="0"/>
          </a:p>
          <a:p>
            <a:r>
              <a:rPr lang="en-GB" sz="1512" b="1" dirty="0"/>
              <a:t>What might relative teaching performance look like?</a:t>
            </a:r>
          </a:p>
          <a:p>
            <a:endParaRPr lang="en-GB" sz="1512" b="1" dirty="0"/>
          </a:p>
          <a:p>
            <a:endParaRPr lang="en-GB" sz="1512" b="1" dirty="0"/>
          </a:p>
          <a:p>
            <a:endParaRPr lang="en-GB" sz="1512" b="1" dirty="0"/>
          </a:p>
          <a:p>
            <a:r>
              <a:rPr lang="en-GB" sz="1512" b="1" dirty="0"/>
              <a:t>What next?</a:t>
            </a:r>
          </a:p>
        </p:txBody>
      </p:sp>
      <p:cxnSp>
        <p:nvCxnSpPr>
          <p:cNvPr id="5" name="Straight Arrow Connector 4"/>
          <p:cNvCxnSpPr/>
          <p:nvPr/>
        </p:nvCxnSpPr>
        <p:spPr>
          <a:xfrm>
            <a:off x="2120147" y="1650047"/>
            <a:ext cx="0" cy="800021"/>
          </a:xfrm>
          <a:prstGeom prst="straightConnector1">
            <a:avLst/>
          </a:prstGeom>
          <a:ln w="38100" cmpd="sng">
            <a:tailEnd type="arrow"/>
          </a:ln>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20147" y="2764077"/>
            <a:ext cx="0" cy="800021"/>
          </a:xfrm>
          <a:prstGeom prst="straightConnector1">
            <a:avLst/>
          </a:prstGeom>
          <a:ln w="38100" cmpd="sng">
            <a:tailEnd type="arrow"/>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14148" y="3874108"/>
            <a:ext cx="0" cy="800021"/>
          </a:xfrm>
          <a:prstGeom prst="straightConnector1">
            <a:avLst/>
          </a:prstGeom>
          <a:ln w="38100" cmpd="sng">
            <a:tailEnd type="arrow"/>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5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Student outcomes relative to benchmark</a:t>
            </a:r>
          </a:p>
        </p:txBody>
      </p:sp>
      <p:sp>
        <p:nvSpPr>
          <p:cNvPr id="7" name="Text Placeholder 5"/>
          <p:cNvSpPr txBox="1">
            <a:spLocks/>
          </p:cNvSpPr>
          <p:nvPr/>
        </p:nvSpPr>
        <p:spPr>
          <a:xfrm>
            <a:off x="1162197" y="900025"/>
            <a:ext cx="446404" cy="5128046"/>
          </a:xfrm>
          <a:prstGeom prst="rect">
            <a:avLst/>
          </a:prstGeom>
          <a:noFill/>
        </p:spPr>
        <p:txBody>
          <a:bodyPr vert="vert270" wrap="square" rtlCol="0">
            <a:spAutoFit/>
          </a:bodyPr>
          <a:lstStyle>
            <a:lvl1pPr marL="0" indent="0" algn="l" defTabSz="457200" rtl="0" eaLnBrk="1" latinLnBrk="0" hangingPunct="1">
              <a:spcBef>
                <a:spcPct val="20000"/>
              </a:spcBef>
              <a:buFont typeface="Arial"/>
              <a:buNone/>
              <a:defRPr sz="1200" b="0" i="0" kern="1200" baseline="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701" dirty="0">
                <a:latin typeface="+mn-lt"/>
              </a:rPr>
              <a:t>Graduate destinations distance from benchmark</a:t>
            </a:r>
          </a:p>
        </p:txBody>
      </p:sp>
      <p:sp>
        <p:nvSpPr>
          <p:cNvPr id="9" name="TextBox 8"/>
          <p:cNvSpPr txBox="1"/>
          <p:nvPr/>
        </p:nvSpPr>
        <p:spPr>
          <a:xfrm>
            <a:off x="1598426" y="2770984"/>
            <a:ext cx="234360" cy="354071"/>
          </a:xfrm>
          <a:prstGeom prst="rect">
            <a:avLst/>
          </a:prstGeom>
          <a:noFill/>
        </p:spPr>
        <p:txBody>
          <a:bodyPr wrap="none" rtlCol="0">
            <a:spAutoFit/>
          </a:bodyPr>
          <a:lstStyle/>
          <a:p>
            <a:r>
              <a:rPr lang="en-US" sz="1701" dirty="0"/>
              <a:t> </a:t>
            </a:r>
          </a:p>
        </p:txBody>
      </p:sp>
      <p:sp>
        <p:nvSpPr>
          <p:cNvPr id="13" name="TextBox 12"/>
          <p:cNvSpPr txBox="1"/>
          <p:nvPr/>
        </p:nvSpPr>
        <p:spPr>
          <a:xfrm>
            <a:off x="1470082" y="2770984"/>
            <a:ext cx="270836" cy="354071"/>
          </a:xfrm>
          <a:prstGeom prst="rect">
            <a:avLst/>
          </a:prstGeom>
          <a:solidFill>
            <a:schemeClr val="bg1"/>
          </a:solidFill>
        </p:spPr>
        <p:txBody>
          <a:bodyPr wrap="square" rtlCol="0">
            <a:spAutoFit/>
          </a:bodyPr>
          <a:lstStyle/>
          <a:p>
            <a:endParaRPr lang="en-US" sz="1701" dirty="0"/>
          </a:p>
        </p:txBody>
      </p:sp>
      <p:sp>
        <p:nvSpPr>
          <p:cNvPr id="14" name="TextBox 13"/>
          <p:cNvSpPr txBox="1"/>
          <p:nvPr/>
        </p:nvSpPr>
        <p:spPr>
          <a:xfrm>
            <a:off x="5328232" y="5880159"/>
            <a:ext cx="1260034" cy="354071"/>
          </a:xfrm>
          <a:prstGeom prst="rect">
            <a:avLst/>
          </a:prstGeom>
          <a:solidFill>
            <a:schemeClr val="bg1"/>
          </a:solidFill>
        </p:spPr>
        <p:txBody>
          <a:bodyPr wrap="square" rtlCol="0">
            <a:spAutoFit/>
          </a:bodyPr>
          <a:lstStyle/>
          <a:p>
            <a:endParaRPr lang="en-US" sz="1701" dirty="0"/>
          </a:p>
        </p:txBody>
      </p:sp>
      <p:sp>
        <p:nvSpPr>
          <p:cNvPr id="6" name="TextBox 5"/>
          <p:cNvSpPr txBox="1"/>
          <p:nvPr/>
        </p:nvSpPr>
        <p:spPr>
          <a:xfrm>
            <a:off x="3948195" y="5871428"/>
            <a:ext cx="4596125" cy="354071"/>
          </a:xfrm>
          <a:prstGeom prst="rect">
            <a:avLst/>
          </a:prstGeom>
          <a:noFill/>
        </p:spPr>
        <p:txBody>
          <a:bodyPr wrap="square" rtlCol="0">
            <a:spAutoFit/>
          </a:bodyPr>
          <a:lstStyle/>
          <a:p>
            <a:r>
              <a:rPr lang="en-GB" sz="1701" dirty="0"/>
              <a:t>HESA PI Employment E1 distance from benchmark</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6" y="901442"/>
            <a:ext cx="8407432" cy="49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544320" y="6065553"/>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315970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Student outcomes relative to benchmark</a:t>
            </a:r>
          </a:p>
        </p:txBody>
      </p:sp>
      <p:sp>
        <p:nvSpPr>
          <p:cNvPr id="7" name="Text Placeholder 5"/>
          <p:cNvSpPr txBox="1">
            <a:spLocks/>
          </p:cNvSpPr>
          <p:nvPr/>
        </p:nvSpPr>
        <p:spPr>
          <a:xfrm>
            <a:off x="1162197" y="900025"/>
            <a:ext cx="446404" cy="5128046"/>
          </a:xfrm>
          <a:prstGeom prst="rect">
            <a:avLst/>
          </a:prstGeom>
          <a:noFill/>
        </p:spPr>
        <p:txBody>
          <a:bodyPr vert="vert270" wrap="square" rtlCol="0">
            <a:spAutoFit/>
          </a:bodyPr>
          <a:lstStyle>
            <a:lvl1pPr marL="0" indent="0" algn="l" defTabSz="457200" rtl="0" eaLnBrk="1" latinLnBrk="0" hangingPunct="1">
              <a:spcBef>
                <a:spcPct val="20000"/>
              </a:spcBef>
              <a:buFont typeface="Arial"/>
              <a:buNone/>
              <a:defRPr sz="1200" b="0" i="0" kern="1200" baseline="0">
                <a:solidFill>
                  <a:schemeClr val="tx1"/>
                </a:solidFill>
                <a:latin typeface="Helvetica" charset="0"/>
                <a:ea typeface="Helvetica" charset="0"/>
                <a:cs typeface="Helvetica"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1701" dirty="0">
                <a:latin typeface="+mn-lt"/>
              </a:rPr>
              <a:t>Graduate destinations distance from benchmark</a:t>
            </a:r>
          </a:p>
        </p:txBody>
      </p:sp>
      <p:sp>
        <p:nvSpPr>
          <p:cNvPr id="9" name="TextBox 8"/>
          <p:cNvSpPr txBox="1"/>
          <p:nvPr/>
        </p:nvSpPr>
        <p:spPr>
          <a:xfrm>
            <a:off x="1598426" y="2770984"/>
            <a:ext cx="234360" cy="354071"/>
          </a:xfrm>
          <a:prstGeom prst="rect">
            <a:avLst/>
          </a:prstGeom>
          <a:noFill/>
        </p:spPr>
        <p:txBody>
          <a:bodyPr wrap="none" rtlCol="0">
            <a:spAutoFit/>
          </a:bodyPr>
          <a:lstStyle/>
          <a:p>
            <a:r>
              <a:rPr lang="en-US" sz="1701" dirty="0"/>
              <a:t> </a:t>
            </a:r>
          </a:p>
        </p:txBody>
      </p:sp>
      <p:sp>
        <p:nvSpPr>
          <p:cNvPr id="13" name="TextBox 12"/>
          <p:cNvSpPr txBox="1"/>
          <p:nvPr/>
        </p:nvSpPr>
        <p:spPr>
          <a:xfrm>
            <a:off x="1470082" y="2770984"/>
            <a:ext cx="270836" cy="354071"/>
          </a:xfrm>
          <a:prstGeom prst="rect">
            <a:avLst/>
          </a:prstGeom>
          <a:solidFill>
            <a:schemeClr val="bg1"/>
          </a:solidFill>
        </p:spPr>
        <p:txBody>
          <a:bodyPr wrap="square" rtlCol="0">
            <a:spAutoFit/>
          </a:bodyPr>
          <a:lstStyle/>
          <a:p>
            <a:endParaRPr lang="en-US" sz="1701" dirty="0"/>
          </a:p>
        </p:txBody>
      </p:sp>
      <p:sp>
        <p:nvSpPr>
          <p:cNvPr id="14" name="TextBox 13"/>
          <p:cNvSpPr txBox="1"/>
          <p:nvPr/>
        </p:nvSpPr>
        <p:spPr>
          <a:xfrm>
            <a:off x="5328232" y="5880159"/>
            <a:ext cx="1260034" cy="354071"/>
          </a:xfrm>
          <a:prstGeom prst="rect">
            <a:avLst/>
          </a:prstGeom>
          <a:solidFill>
            <a:schemeClr val="bg1"/>
          </a:solidFill>
        </p:spPr>
        <p:txBody>
          <a:bodyPr wrap="square" rtlCol="0">
            <a:spAutoFit/>
          </a:bodyPr>
          <a:lstStyle/>
          <a:p>
            <a:endParaRPr lang="en-US" sz="1701" dirty="0"/>
          </a:p>
        </p:txBody>
      </p:sp>
      <p:sp>
        <p:nvSpPr>
          <p:cNvPr id="6" name="TextBox 5"/>
          <p:cNvSpPr txBox="1"/>
          <p:nvPr/>
        </p:nvSpPr>
        <p:spPr>
          <a:xfrm>
            <a:off x="3948195" y="5871428"/>
            <a:ext cx="4596125" cy="354071"/>
          </a:xfrm>
          <a:prstGeom prst="rect">
            <a:avLst/>
          </a:prstGeom>
          <a:noFill/>
        </p:spPr>
        <p:txBody>
          <a:bodyPr wrap="square" rtlCol="0">
            <a:spAutoFit/>
          </a:bodyPr>
          <a:lstStyle/>
          <a:p>
            <a:r>
              <a:rPr lang="en-GB" sz="1701" dirty="0"/>
              <a:t>HESA PI Employment E1 distance from benchmark</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6" y="901442"/>
            <a:ext cx="8407432" cy="496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6669270" y="1008027"/>
            <a:ext cx="2585838" cy="1201543"/>
          </a:xfrm>
          <a:prstGeom prst="round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5" name="TextBox 14"/>
          <p:cNvSpPr txBox="1"/>
          <p:nvPr/>
        </p:nvSpPr>
        <p:spPr>
          <a:xfrm>
            <a:off x="8784327" y="2117313"/>
            <a:ext cx="1075825" cy="615938"/>
          </a:xfrm>
          <a:prstGeom prst="rect">
            <a:avLst/>
          </a:prstGeom>
          <a:noFill/>
        </p:spPr>
        <p:txBody>
          <a:bodyPr wrap="square" rtlCol="0">
            <a:spAutoFit/>
          </a:bodyPr>
          <a:lstStyle/>
          <a:p>
            <a:endParaRPr lang="en-GB" sz="1134" dirty="0"/>
          </a:p>
          <a:p>
            <a:r>
              <a:rPr lang="en-GB" sz="1134" dirty="0"/>
              <a:t>Swansea</a:t>
            </a:r>
          </a:p>
          <a:p>
            <a:r>
              <a:rPr lang="en-GB" sz="1134" dirty="0"/>
              <a:t>Loughborough</a:t>
            </a:r>
          </a:p>
        </p:txBody>
      </p:sp>
      <p:cxnSp>
        <p:nvCxnSpPr>
          <p:cNvPr id="16" name="Straight Arrow Connector 15"/>
          <p:cNvCxnSpPr>
            <a:endCxn id="15" idx="1"/>
          </p:cNvCxnSpPr>
          <p:nvPr/>
        </p:nvCxnSpPr>
        <p:spPr>
          <a:xfrm>
            <a:off x="6480264" y="2117312"/>
            <a:ext cx="2304063" cy="307970"/>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480263" y="2043055"/>
            <a:ext cx="2269188" cy="312336"/>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8536446" y="6054651"/>
            <a:ext cx="1850154" cy="237757"/>
          </a:xfrm>
          <a:prstGeom prst="rect">
            <a:avLst/>
          </a:prstGeom>
          <a:noFill/>
        </p:spPr>
        <p:txBody>
          <a:bodyPr wrap="square" rtlCol="0">
            <a:spAutoFit/>
          </a:bodyPr>
          <a:lstStyle/>
          <a:p>
            <a:r>
              <a:rPr lang="en-GB" sz="945" dirty="0"/>
              <a:t>Source: HESA PIs 2013/14; DLHE</a:t>
            </a:r>
          </a:p>
        </p:txBody>
      </p:sp>
    </p:spTree>
    <p:extLst>
      <p:ext uri="{BB962C8B-B14F-4D97-AF65-F5344CB8AC3E}">
        <p14:creationId xmlns:p14="http://schemas.microsoft.com/office/powerpoint/2010/main" val="10704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4" y="195560"/>
            <a:ext cx="6048162" cy="547901"/>
          </a:xfrm>
        </p:spPr>
        <p:txBody>
          <a:bodyPr/>
          <a:lstStyle/>
          <a:p>
            <a:r>
              <a:rPr lang="en-GB" sz="1701" dirty="0"/>
              <a:t>Who performs well against benchmark? </a:t>
            </a:r>
            <a:br>
              <a:rPr lang="en-GB" sz="1701" dirty="0"/>
            </a:br>
            <a:r>
              <a:rPr lang="en-GB" sz="1701" dirty="0"/>
              <a:t>– Learning Environment and Teaching Quality</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878" y="903882"/>
            <a:ext cx="8934962" cy="53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835858" y="1627237"/>
            <a:ext cx="1380037" cy="552015"/>
          </a:xfrm>
          <a:prstGeom prst="ellipse">
            <a:avLst/>
          </a:prstGeom>
          <a:noFill/>
          <a:ln w="12700"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Tree>
    <p:extLst>
      <p:ext uri="{BB962C8B-B14F-4D97-AF65-F5344CB8AC3E}">
        <p14:creationId xmlns:p14="http://schemas.microsoft.com/office/powerpoint/2010/main" val="31106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4" y="195560"/>
            <a:ext cx="6048162" cy="547901"/>
          </a:xfrm>
        </p:spPr>
        <p:txBody>
          <a:bodyPr/>
          <a:lstStyle/>
          <a:p>
            <a:r>
              <a:rPr lang="en-GB" sz="1701" dirty="0"/>
              <a:t>Who performs well against benchmark? </a:t>
            </a:r>
            <a:br>
              <a:rPr lang="en-GB" sz="1701" dirty="0"/>
            </a:br>
            <a:r>
              <a:rPr lang="en-GB" sz="1701" dirty="0"/>
              <a:t>– Learning Environment and Teaching Quality</a:t>
            </a:r>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878" y="903882"/>
            <a:ext cx="8934962" cy="532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6246257" y="4624540"/>
            <a:ext cx="765021"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4" name="Oval 13"/>
          <p:cNvSpPr/>
          <p:nvPr/>
        </p:nvSpPr>
        <p:spPr>
          <a:xfrm>
            <a:off x="5769245" y="2833492"/>
            <a:ext cx="859523"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5" name="Oval 14"/>
          <p:cNvSpPr/>
          <p:nvPr/>
        </p:nvSpPr>
        <p:spPr>
          <a:xfrm>
            <a:off x="6246257" y="1978469"/>
            <a:ext cx="648019"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6" name="Oval 15"/>
          <p:cNvSpPr/>
          <p:nvPr/>
        </p:nvSpPr>
        <p:spPr>
          <a:xfrm>
            <a:off x="5386733" y="3121500"/>
            <a:ext cx="625518"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7" name="Oval 16"/>
          <p:cNvSpPr/>
          <p:nvPr/>
        </p:nvSpPr>
        <p:spPr>
          <a:xfrm>
            <a:off x="5112227" y="1978469"/>
            <a:ext cx="38251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8" name="Oval 17"/>
          <p:cNvSpPr/>
          <p:nvPr/>
        </p:nvSpPr>
        <p:spPr>
          <a:xfrm>
            <a:off x="5048841" y="3279026"/>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9" name="Oval 18"/>
          <p:cNvSpPr/>
          <p:nvPr/>
        </p:nvSpPr>
        <p:spPr>
          <a:xfrm>
            <a:off x="5098726" y="5659568"/>
            <a:ext cx="396011"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0" name="Oval 19"/>
          <p:cNvSpPr/>
          <p:nvPr/>
        </p:nvSpPr>
        <p:spPr>
          <a:xfrm>
            <a:off x="6698518" y="5515565"/>
            <a:ext cx="625518"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1" name="Oval 20"/>
          <p:cNvSpPr/>
          <p:nvPr/>
        </p:nvSpPr>
        <p:spPr>
          <a:xfrm>
            <a:off x="5771494" y="5479563"/>
            <a:ext cx="625518"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2" name="Oval 21"/>
          <p:cNvSpPr/>
          <p:nvPr/>
        </p:nvSpPr>
        <p:spPr>
          <a:xfrm>
            <a:off x="5303480" y="5659568"/>
            <a:ext cx="396011"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3" name="Oval 22"/>
          <p:cNvSpPr/>
          <p:nvPr/>
        </p:nvSpPr>
        <p:spPr>
          <a:xfrm>
            <a:off x="6491514" y="5659568"/>
            <a:ext cx="396011"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4" name="Oval 23"/>
          <p:cNvSpPr/>
          <p:nvPr/>
        </p:nvSpPr>
        <p:spPr>
          <a:xfrm>
            <a:off x="6887525" y="4944072"/>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5" name="Oval 24"/>
          <p:cNvSpPr/>
          <p:nvPr/>
        </p:nvSpPr>
        <p:spPr>
          <a:xfrm>
            <a:off x="6887526" y="4480537"/>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6" name="Oval 25"/>
          <p:cNvSpPr/>
          <p:nvPr/>
        </p:nvSpPr>
        <p:spPr>
          <a:xfrm>
            <a:off x="5082973" y="5137554"/>
            <a:ext cx="396011"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7" name="Oval 26"/>
          <p:cNvSpPr/>
          <p:nvPr/>
        </p:nvSpPr>
        <p:spPr>
          <a:xfrm>
            <a:off x="6397012" y="4192528"/>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8" name="Oval 27"/>
          <p:cNvSpPr/>
          <p:nvPr/>
        </p:nvSpPr>
        <p:spPr>
          <a:xfrm>
            <a:off x="7324037" y="4188051"/>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9" name="Oval 28"/>
          <p:cNvSpPr/>
          <p:nvPr/>
        </p:nvSpPr>
        <p:spPr>
          <a:xfrm>
            <a:off x="5838610" y="4188051"/>
            <a:ext cx="652904"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0" name="Oval 29"/>
          <p:cNvSpPr/>
          <p:nvPr/>
        </p:nvSpPr>
        <p:spPr>
          <a:xfrm>
            <a:off x="6020867" y="3711037"/>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1" name="Oval 30"/>
          <p:cNvSpPr/>
          <p:nvPr/>
        </p:nvSpPr>
        <p:spPr>
          <a:xfrm>
            <a:off x="6397011" y="3900043"/>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2" name="Oval 31"/>
          <p:cNvSpPr/>
          <p:nvPr/>
        </p:nvSpPr>
        <p:spPr>
          <a:xfrm>
            <a:off x="5124959" y="4030569"/>
            <a:ext cx="646535"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3" name="Oval 32"/>
          <p:cNvSpPr/>
          <p:nvPr/>
        </p:nvSpPr>
        <p:spPr>
          <a:xfrm>
            <a:off x="7324037" y="3409507"/>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4" name="Oval 33"/>
          <p:cNvSpPr/>
          <p:nvPr/>
        </p:nvSpPr>
        <p:spPr>
          <a:xfrm>
            <a:off x="6122118" y="3571557"/>
            <a:ext cx="549400"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5" name="Oval 34"/>
          <p:cNvSpPr/>
          <p:nvPr/>
        </p:nvSpPr>
        <p:spPr>
          <a:xfrm>
            <a:off x="6457763" y="2833492"/>
            <a:ext cx="859523"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36" name="Oval 35"/>
          <p:cNvSpPr/>
          <p:nvPr/>
        </p:nvSpPr>
        <p:spPr>
          <a:xfrm>
            <a:off x="5539544" y="3423031"/>
            <a:ext cx="625518" cy="28800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Tree>
    <p:extLst>
      <p:ext uri="{BB962C8B-B14F-4D97-AF65-F5344CB8AC3E}">
        <p14:creationId xmlns:p14="http://schemas.microsoft.com/office/powerpoint/2010/main" val="4368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4" y="186670"/>
            <a:ext cx="6048162" cy="601235"/>
          </a:xfrm>
        </p:spPr>
        <p:txBody>
          <a:bodyPr/>
          <a:lstStyle/>
          <a:p>
            <a:r>
              <a:rPr lang="en-GB" sz="1701" dirty="0"/>
              <a:t>Student Outcomes and Teaching Quality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81" y="755142"/>
            <a:ext cx="8618177" cy="543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45184" y="1382230"/>
            <a:ext cx="1380037" cy="552015"/>
          </a:xfrm>
          <a:prstGeom prst="ellipse">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Tree>
    <p:extLst>
      <p:ext uri="{BB962C8B-B14F-4D97-AF65-F5344CB8AC3E}">
        <p14:creationId xmlns:p14="http://schemas.microsoft.com/office/powerpoint/2010/main" val="179297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4" y="186670"/>
            <a:ext cx="6048162" cy="601235"/>
          </a:xfrm>
        </p:spPr>
        <p:txBody>
          <a:bodyPr/>
          <a:lstStyle/>
          <a:p>
            <a:r>
              <a:rPr lang="en-GB" sz="1701" dirty="0"/>
              <a:t>Student Outcomes and Teaching Quality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81" y="755142"/>
            <a:ext cx="8618177" cy="543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664769" y="1514235"/>
            <a:ext cx="734492"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7" name="Oval 6"/>
          <p:cNvSpPr/>
          <p:nvPr/>
        </p:nvSpPr>
        <p:spPr>
          <a:xfrm>
            <a:off x="5074282" y="1651850"/>
            <a:ext cx="734492"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8" name="Oval 7"/>
          <p:cNvSpPr/>
          <p:nvPr/>
        </p:nvSpPr>
        <p:spPr>
          <a:xfrm>
            <a:off x="5537004" y="1810076"/>
            <a:ext cx="495013"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9" name="Oval 8"/>
          <p:cNvSpPr/>
          <p:nvPr/>
        </p:nvSpPr>
        <p:spPr>
          <a:xfrm>
            <a:off x="5074283" y="1780465"/>
            <a:ext cx="505957"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0" name="Oval 9"/>
          <p:cNvSpPr/>
          <p:nvPr/>
        </p:nvSpPr>
        <p:spPr>
          <a:xfrm>
            <a:off x="5074282" y="2260088"/>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1" name="Oval 10"/>
          <p:cNvSpPr/>
          <p:nvPr/>
        </p:nvSpPr>
        <p:spPr>
          <a:xfrm>
            <a:off x="6473029" y="1938691"/>
            <a:ext cx="495013"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2" name="Oval 11"/>
          <p:cNvSpPr/>
          <p:nvPr/>
        </p:nvSpPr>
        <p:spPr>
          <a:xfrm>
            <a:off x="6252343" y="3071554"/>
            <a:ext cx="560930"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3" name="Oval 12"/>
          <p:cNvSpPr/>
          <p:nvPr/>
        </p:nvSpPr>
        <p:spPr>
          <a:xfrm>
            <a:off x="5453660" y="2926106"/>
            <a:ext cx="945601"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4" name="Oval 13"/>
          <p:cNvSpPr/>
          <p:nvPr/>
        </p:nvSpPr>
        <p:spPr>
          <a:xfrm>
            <a:off x="5059810" y="4240142"/>
            <a:ext cx="604960"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5" name="Oval 14"/>
          <p:cNvSpPr/>
          <p:nvPr/>
        </p:nvSpPr>
        <p:spPr>
          <a:xfrm>
            <a:off x="7288342" y="4240142"/>
            <a:ext cx="496957"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6" name="Oval 15"/>
          <p:cNvSpPr/>
          <p:nvPr/>
        </p:nvSpPr>
        <p:spPr>
          <a:xfrm>
            <a:off x="5968726" y="3360526"/>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7" name="Oval 16"/>
          <p:cNvSpPr/>
          <p:nvPr/>
        </p:nvSpPr>
        <p:spPr>
          <a:xfrm>
            <a:off x="5453660" y="3673127"/>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8" name="Oval 17"/>
          <p:cNvSpPr/>
          <p:nvPr/>
        </p:nvSpPr>
        <p:spPr>
          <a:xfrm>
            <a:off x="7075072" y="3648737"/>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9" name="Oval 18"/>
          <p:cNvSpPr/>
          <p:nvPr/>
        </p:nvSpPr>
        <p:spPr>
          <a:xfrm>
            <a:off x="5007177" y="3783740"/>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0" name="Oval 19"/>
          <p:cNvSpPr/>
          <p:nvPr/>
        </p:nvSpPr>
        <p:spPr>
          <a:xfrm>
            <a:off x="5537003" y="3971578"/>
            <a:ext cx="431723"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1" name="Oval 20"/>
          <p:cNvSpPr/>
          <p:nvPr/>
        </p:nvSpPr>
        <p:spPr>
          <a:xfrm>
            <a:off x="5571348" y="4114138"/>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2" name="Oval 21"/>
          <p:cNvSpPr/>
          <p:nvPr/>
        </p:nvSpPr>
        <p:spPr>
          <a:xfrm>
            <a:off x="7351345" y="3071553"/>
            <a:ext cx="523958"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3" name="Oval 22"/>
          <p:cNvSpPr/>
          <p:nvPr/>
        </p:nvSpPr>
        <p:spPr>
          <a:xfrm>
            <a:off x="6720534" y="3394118"/>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4" name="Oval 23"/>
          <p:cNvSpPr/>
          <p:nvPr/>
        </p:nvSpPr>
        <p:spPr>
          <a:xfrm>
            <a:off x="5653034" y="3504732"/>
            <a:ext cx="378983"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5" name="Oval 24"/>
          <p:cNvSpPr/>
          <p:nvPr/>
        </p:nvSpPr>
        <p:spPr>
          <a:xfrm>
            <a:off x="6364846" y="3505974"/>
            <a:ext cx="448427"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6" name="Oval 25"/>
          <p:cNvSpPr/>
          <p:nvPr/>
        </p:nvSpPr>
        <p:spPr>
          <a:xfrm>
            <a:off x="6091310" y="3673126"/>
            <a:ext cx="273537"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7" name="Oval 26"/>
          <p:cNvSpPr/>
          <p:nvPr/>
        </p:nvSpPr>
        <p:spPr>
          <a:xfrm>
            <a:off x="5001705" y="4096137"/>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8" name="Oval 27"/>
          <p:cNvSpPr/>
          <p:nvPr/>
        </p:nvSpPr>
        <p:spPr>
          <a:xfrm>
            <a:off x="5120561" y="5239169"/>
            <a:ext cx="710226"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29" name="Oval 28"/>
          <p:cNvSpPr/>
          <p:nvPr/>
        </p:nvSpPr>
        <p:spPr>
          <a:xfrm>
            <a:off x="5475674" y="2404092"/>
            <a:ext cx="277190" cy="221228"/>
          </a:xfrm>
          <a:prstGeom prst="ellipse">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Tree>
    <p:extLst>
      <p:ext uri="{BB962C8B-B14F-4D97-AF65-F5344CB8AC3E}">
        <p14:creationId xmlns:p14="http://schemas.microsoft.com/office/powerpoint/2010/main" val="7881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3" y="261949"/>
            <a:ext cx="4546168" cy="481512"/>
          </a:xfrm>
        </p:spPr>
        <p:txBody>
          <a:bodyPr/>
          <a:lstStyle/>
          <a:p>
            <a:r>
              <a:rPr lang="en-GB" sz="1701" dirty="0"/>
              <a:t>Significance tests </a:t>
            </a:r>
            <a:r>
              <a:rPr lang="en-GB" sz="1701" b="0" dirty="0"/>
              <a:t>(3 standard deviations</a:t>
            </a:r>
            <a:r>
              <a:rPr lang="en-GB" sz="1701" dirty="0"/>
              <a:t>)</a:t>
            </a:r>
          </a:p>
        </p:txBody>
      </p:sp>
      <p:sp>
        <p:nvSpPr>
          <p:cNvPr id="3" name="TextBox 2"/>
          <p:cNvSpPr txBox="1"/>
          <p:nvPr/>
        </p:nvSpPr>
        <p:spPr>
          <a:xfrm>
            <a:off x="1571947" y="930486"/>
            <a:ext cx="4825238" cy="615810"/>
          </a:xfrm>
          <a:prstGeom prst="rect">
            <a:avLst/>
          </a:prstGeom>
          <a:noFill/>
        </p:spPr>
        <p:txBody>
          <a:bodyPr wrap="square" rtlCol="0">
            <a:spAutoFit/>
          </a:bodyPr>
          <a:lstStyle/>
          <a:p>
            <a:r>
              <a:rPr lang="en-GB" sz="1701" dirty="0"/>
              <a:t>Institutions which are significantly above benchmark assessment in:</a:t>
            </a:r>
          </a:p>
        </p:txBody>
      </p:sp>
      <p:sp>
        <p:nvSpPr>
          <p:cNvPr id="4" name="Rounded Rectangle 3"/>
          <p:cNvSpPr/>
          <p:nvPr/>
        </p:nvSpPr>
        <p:spPr>
          <a:xfrm>
            <a:off x="1937495" y="2618653"/>
            <a:ext cx="3110484" cy="19739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1701" dirty="0"/>
              <a:t>Three out of three aspects:</a:t>
            </a:r>
          </a:p>
          <a:p>
            <a:pPr algn="ctr"/>
            <a:endParaRPr lang="en-GB" sz="1701" dirty="0"/>
          </a:p>
          <a:p>
            <a:pPr algn="ctr"/>
            <a:r>
              <a:rPr lang="en-GB" sz="1701" dirty="0"/>
              <a:t>Loughborough, Swansea</a:t>
            </a:r>
          </a:p>
        </p:txBody>
      </p:sp>
      <p:sp>
        <p:nvSpPr>
          <p:cNvPr id="7" name="Rounded Rectangle 6"/>
          <p:cNvSpPr/>
          <p:nvPr/>
        </p:nvSpPr>
        <p:spPr>
          <a:xfrm>
            <a:off x="5569714" y="2618653"/>
            <a:ext cx="3233442" cy="197396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1" dirty="0"/>
              <a:t>Two out of three aspects (and neutral on 3</a:t>
            </a:r>
            <a:r>
              <a:rPr lang="en-GB" sz="1701" baseline="30000" dirty="0"/>
              <a:t>rd</a:t>
            </a:r>
            <a:r>
              <a:rPr lang="en-GB" sz="1701" dirty="0"/>
              <a:t>):</a:t>
            </a:r>
          </a:p>
          <a:p>
            <a:pPr algn="ctr"/>
            <a:endParaRPr lang="en-GB" sz="1701" dirty="0"/>
          </a:p>
          <a:p>
            <a:pPr algn="ctr"/>
            <a:r>
              <a:rPr lang="en-GB" sz="1701" dirty="0"/>
              <a:t>Aston, Coventry, Heriot-Watt, Huddersfield, Lancaster, Nottingham Trent</a:t>
            </a:r>
          </a:p>
        </p:txBody>
      </p:sp>
    </p:spTree>
    <p:extLst>
      <p:ext uri="{BB962C8B-B14F-4D97-AF65-F5344CB8AC3E}">
        <p14:creationId xmlns:p14="http://schemas.microsoft.com/office/powerpoint/2010/main" val="338469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An overall picture</a:t>
            </a:r>
          </a:p>
        </p:txBody>
      </p:sp>
      <p:sp>
        <p:nvSpPr>
          <p:cNvPr id="3" name="Text Placeholder 2"/>
          <p:cNvSpPr>
            <a:spLocks noGrp="1"/>
          </p:cNvSpPr>
          <p:nvPr>
            <p:ph type="body" sz="quarter" idx="11"/>
          </p:nvPr>
        </p:nvSpPr>
        <p:spPr/>
        <p:txBody>
          <a:bodyPr/>
          <a:lstStyle/>
          <a:p>
            <a:r>
              <a:rPr lang="en-GB" sz="1512" dirty="0">
                <a:latin typeface="Helvetica"/>
                <a:cs typeface="Helvetica"/>
              </a:rPr>
              <a:t>How to give an overall picture of teaching excellence as framed by the TEF?</a:t>
            </a:r>
          </a:p>
          <a:p>
            <a:endParaRPr lang="en-GB" sz="1512" dirty="0">
              <a:latin typeface="Helvetica"/>
              <a:cs typeface="Helvetica"/>
            </a:endParaRPr>
          </a:p>
          <a:p>
            <a:endParaRPr lang="en-GB" sz="1512" dirty="0">
              <a:latin typeface="Helvetica"/>
              <a:cs typeface="Helvetica"/>
            </a:endParaRPr>
          </a:p>
          <a:p>
            <a:r>
              <a:rPr lang="en-GB" sz="1512" dirty="0">
                <a:latin typeface="Helvetica"/>
                <a:cs typeface="Helvetica"/>
              </a:rPr>
              <a:t>Using three indicators as before:</a:t>
            </a:r>
          </a:p>
          <a:p>
            <a:endParaRPr lang="en-GB" sz="1512" dirty="0">
              <a:latin typeface="Helvetica"/>
              <a:cs typeface="Helvetica"/>
            </a:endParaRPr>
          </a:p>
          <a:p>
            <a:r>
              <a:rPr lang="en-GB" sz="1512" dirty="0">
                <a:latin typeface="Helvetica"/>
                <a:cs typeface="Helvetica"/>
              </a:rPr>
              <a:t>	Q22  as a proxy for </a:t>
            </a:r>
            <a:r>
              <a:rPr lang="en-GB" sz="1512" b="1" dirty="0">
                <a:latin typeface="Helvetica"/>
                <a:cs typeface="Helvetica"/>
              </a:rPr>
              <a:t>Teaching Quality</a:t>
            </a:r>
          </a:p>
          <a:p>
            <a:r>
              <a:rPr lang="en-GB" sz="1512" dirty="0">
                <a:latin typeface="Helvetica"/>
                <a:cs typeface="Helvetica"/>
              </a:rPr>
              <a:t>	T5 projected outcomes as a proxy for </a:t>
            </a:r>
            <a:r>
              <a:rPr lang="en-GB" sz="1512" b="1" dirty="0">
                <a:latin typeface="Helvetica"/>
                <a:cs typeface="Helvetica"/>
              </a:rPr>
              <a:t>Learning Environment</a:t>
            </a:r>
          </a:p>
          <a:p>
            <a:r>
              <a:rPr lang="en-GB" sz="1512" dirty="0">
                <a:latin typeface="Helvetica"/>
                <a:cs typeface="Helvetica"/>
              </a:rPr>
              <a:t>	Graduate destination as a proxy for </a:t>
            </a:r>
            <a:r>
              <a:rPr lang="en-GB" sz="1512" b="1" dirty="0">
                <a:latin typeface="Helvetica"/>
                <a:cs typeface="Helvetica"/>
              </a:rPr>
              <a:t>Student Outcomes and Learning Gain</a:t>
            </a:r>
          </a:p>
          <a:p>
            <a:endParaRPr lang="en-GB" sz="1512" dirty="0">
              <a:latin typeface="Helvetica"/>
              <a:cs typeface="Helvetica"/>
            </a:endParaRPr>
          </a:p>
          <a:p>
            <a:r>
              <a:rPr lang="en-GB" sz="1512" dirty="0">
                <a:latin typeface="Helvetica"/>
                <a:cs typeface="Helvetica"/>
              </a:rPr>
              <a:t>Working at an overall level without breaking down into detailed cohorts - one year’s data</a:t>
            </a:r>
          </a:p>
          <a:p>
            <a:endParaRPr lang="en-GB" sz="1512" dirty="0">
              <a:latin typeface="Helvetica"/>
              <a:cs typeface="Helvetica"/>
            </a:endParaRPr>
          </a:p>
          <a:p>
            <a:r>
              <a:rPr lang="en-GB" sz="1512" dirty="0">
                <a:latin typeface="Helvetica"/>
                <a:cs typeface="Helvetica"/>
              </a:rPr>
              <a:t>Relative teaching performance measures – performance relative to benchmark – to ‘take account of differences in student characteristics and mixture of subjects taught’.</a:t>
            </a:r>
          </a:p>
          <a:p>
            <a:endParaRPr lang="en-GB" sz="1512" dirty="0">
              <a:latin typeface="Helvetica"/>
              <a:cs typeface="Helvetica"/>
            </a:endParaRPr>
          </a:p>
          <a:p>
            <a:r>
              <a:rPr lang="en-GB" sz="1512" dirty="0">
                <a:latin typeface="Helvetica"/>
                <a:cs typeface="Helvetica"/>
              </a:rPr>
              <a:t>Z score each metric to form a common scale, combine with equal weights and scale from 100</a:t>
            </a:r>
          </a:p>
          <a:p>
            <a:endParaRPr lang="en-GB" dirty="0">
              <a:latin typeface="Helvetica"/>
              <a:cs typeface="Helvetica"/>
            </a:endParaRPr>
          </a:p>
        </p:txBody>
      </p:sp>
    </p:spTree>
    <p:extLst>
      <p:ext uri="{BB962C8B-B14F-4D97-AF65-F5344CB8AC3E}">
        <p14:creationId xmlns:p14="http://schemas.microsoft.com/office/powerpoint/2010/main" val="8037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9015" y="259507"/>
            <a:ext cx="8095330" cy="1080029"/>
          </a:xfrm>
          <a:prstGeom prst="rect">
            <a:avLst/>
          </a:prstGeom>
        </p:spPr>
        <p:txBody>
          <a:bodyPr>
            <a:noAutofit/>
          </a:bodyPr>
          <a:lstStyle/>
          <a:p>
            <a:pPr algn="l"/>
            <a:r>
              <a:rPr lang="en-GB" sz="1701" b="1" dirty="0">
                <a:latin typeface="Helvetica"/>
                <a:cs typeface="Helvetica"/>
              </a:rPr>
              <a:t>Absolute Teaching Performance</a:t>
            </a:r>
            <a:br>
              <a:rPr lang="en-GB" sz="1701" b="1" dirty="0">
                <a:latin typeface="Helvetica"/>
                <a:cs typeface="Helvetica"/>
              </a:rPr>
            </a:br>
            <a:endParaRPr lang="en-GB" sz="1701" b="1" dirty="0">
              <a:latin typeface="Helvetica"/>
              <a:cs typeface="Helvetica"/>
            </a:endParaRPr>
          </a:p>
        </p:txBody>
      </p:sp>
      <p:sp>
        <p:nvSpPr>
          <p:cNvPr id="24" name="TextBox 23"/>
          <p:cNvSpPr txBox="1"/>
          <p:nvPr/>
        </p:nvSpPr>
        <p:spPr>
          <a:xfrm>
            <a:off x="1160121" y="951145"/>
            <a:ext cx="9218026" cy="354071"/>
          </a:xfrm>
          <a:prstGeom prst="rect">
            <a:avLst/>
          </a:prstGeom>
          <a:solidFill>
            <a:schemeClr val="bg1"/>
          </a:solidFill>
        </p:spPr>
        <p:txBody>
          <a:bodyPr wrap="square" rtlCol="0">
            <a:spAutoFit/>
          </a:bodyPr>
          <a:lstStyle/>
          <a:p>
            <a:endParaRPr lang="en-US" sz="1701" dirty="0"/>
          </a:p>
        </p:txBody>
      </p:sp>
      <p:pic>
        <p:nvPicPr>
          <p:cNvPr id="1433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625" y="951142"/>
            <a:ext cx="8820522" cy="472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222120" y="5485437"/>
            <a:ext cx="6707698" cy="383182"/>
          </a:xfrm>
          <a:prstGeom prst="rect">
            <a:avLst/>
          </a:prstGeom>
          <a:noFill/>
        </p:spPr>
        <p:txBody>
          <a:bodyPr wrap="square" rtlCol="0">
            <a:spAutoFit/>
          </a:bodyPr>
          <a:lstStyle/>
          <a:p>
            <a:pPr algn="ctr"/>
            <a:r>
              <a:rPr lang="en-GB" sz="1890" dirty="0"/>
              <a:t>Key: </a:t>
            </a:r>
            <a:r>
              <a:rPr lang="en-GB" sz="1701" dirty="0">
                <a:solidFill>
                  <a:srgbClr val="FF0000"/>
                </a:solidFill>
              </a:rPr>
              <a:t>Russell Group</a:t>
            </a:r>
            <a:r>
              <a:rPr lang="en-GB" sz="1701" dirty="0"/>
              <a:t>,  </a:t>
            </a:r>
            <a:r>
              <a:rPr lang="en-GB" sz="1701" dirty="0">
                <a:solidFill>
                  <a:schemeClr val="tx2">
                    <a:lumMod val="60000"/>
                    <a:lumOff val="40000"/>
                  </a:schemeClr>
                </a:solidFill>
              </a:rPr>
              <a:t>University Alliance</a:t>
            </a:r>
            <a:r>
              <a:rPr lang="en-GB" sz="1701" dirty="0"/>
              <a:t>,  </a:t>
            </a:r>
            <a:r>
              <a:rPr lang="en-GB" sz="1701" dirty="0" err="1">
                <a:solidFill>
                  <a:srgbClr val="00B050"/>
                </a:solidFill>
              </a:rPr>
              <a:t>MillionPlus</a:t>
            </a:r>
            <a:r>
              <a:rPr lang="en-GB" sz="1701" dirty="0">
                <a:solidFill>
                  <a:srgbClr val="00B050"/>
                </a:solidFill>
              </a:rPr>
              <a:t>,  </a:t>
            </a:r>
            <a:r>
              <a:rPr lang="en-GB" sz="1701" dirty="0">
                <a:solidFill>
                  <a:srgbClr val="CCCC00"/>
                </a:solidFill>
              </a:rPr>
              <a:t>Guild HE</a:t>
            </a:r>
          </a:p>
        </p:txBody>
      </p:sp>
    </p:spTree>
    <p:extLst>
      <p:ext uri="{BB962C8B-B14F-4D97-AF65-F5344CB8AC3E}">
        <p14:creationId xmlns:p14="http://schemas.microsoft.com/office/powerpoint/2010/main" val="293700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9015" y="259507"/>
            <a:ext cx="8095330" cy="108002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701" b="1" dirty="0">
                <a:latin typeface="Helvetica"/>
                <a:cs typeface="Helvetica"/>
              </a:rPr>
              <a:t>Relative Teaching Performance</a:t>
            </a:r>
            <a:br>
              <a:rPr lang="en-GB" sz="1701" b="1" dirty="0">
                <a:latin typeface="Helvetica"/>
                <a:cs typeface="Helvetica"/>
              </a:rPr>
            </a:br>
            <a:endParaRPr lang="en-GB" sz="1701" b="1" dirty="0">
              <a:latin typeface="Helvetica"/>
              <a:cs typeface="Helvetica"/>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47" y="952466"/>
            <a:ext cx="8820522" cy="470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22119" y="5466677"/>
            <a:ext cx="6707698" cy="383182"/>
          </a:xfrm>
          <a:prstGeom prst="rect">
            <a:avLst/>
          </a:prstGeom>
          <a:noFill/>
        </p:spPr>
        <p:txBody>
          <a:bodyPr wrap="square" rtlCol="0">
            <a:spAutoFit/>
          </a:bodyPr>
          <a:lstStyle/>
          <a:p>
            <a:pPr algn="ctr"/>
            <a:r>
              <a:rPr lang="en-GB" sz="1890" dirty="0"/>
              <a:t>Key: </a:t>
            </a:r>
            <a:r>
              <a:rPr lang="en-GB" sz="1701" dirty="0">
                <a:solidFill>
                  <a:srgbClr val="FF0000"/>
                </a:solidFill>
              </a:rPr>
              <a:t>Russell Group</a:t>
            </a:r>
            <a:r>
              <a:rPr lang="en-GB" sz="1701" dirty="0"/>
              <a:t>,  </a:t>
            </a:r>
            <a:r>
              <a:rPr lang="en-GB" sz="1701" dirty="0">
                <a:solidFill>
                  <a:schemeClr val="tx2">
                    <a:lumMod val="60000"/>
                    <a:lumOff val="40000"/>
                  </a:schemeClr>
                </a:solidFill>
              </a:rPr>
              <a:t>University Alliance</a:t>
            </a:r>
            <a:r>
              <a:rPr lang="en-GB" sz="1701" dirty="0"/>
              <a:t>,  </a:t>
            </a:r>
            <a:r>
              <a:rPr lang="en-GB" sz="1701" dirty="0" err="1">
                <a:solidFill>
                  <a:srgbClr val="00B050"/>
                </a:solidFill>
              </a:rPr>
              <a:t>MillionPlus</a:t>
            </a:r>
            <a:r>
              <a:rPr lang="en-GB" sz="1701" dirty="0">
                <a:solidFill>
                  <a:srgbClr val="00B050"/>
                </a:solidFill>
              </a:rPr>
              <a:t>,  </a:t>
            </a:r>
            <a:r>
              <a:rPr lang="en-GB" sz="1701" dirty="0">
                <a:solidFill>
                  <a:srgbClr val="CCCC00"/>
                </a:solidFill>
              </a:rPr>
              <a:t>Guild HE</a:t>
            </a:r>
          </a:p>
        </p:txBody>
      </p:sp>
    </p:spTree>
    <p:extLst>
      <p:ext uri="{BB962C8B-B14F-4D97-AF65-F5344CB8AC3E}">
        <p14:creationId xmlns:p14="http://schemas.microsoft.com/office/powerpoint/2010/main" val="27621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TEF - Technical consultation for Year Two</a:t>
            </a:r>
          </a:p>
        </p:txBody>
      </p:sp>
      <p:sp>
        <p:nvSpPr>
          <p:cNvPr id="6" name="Oval 5"/>
          <p:cNvSpPr/>
          <p:nvPr/>
        </p:nvSpPr>
        <p:spPr>
          <a:xfrm>
            <a:off x="6032699" y="1051992"/>
            <a:ext cx="1650045" cy="165004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701" b="1" dirty="0"/>
              <a:t>‘build on existing high standards’</a:t>
            </a:r>
          </a:p>
        </p:txBody>
      </p:sp>
      <p:sp>
        <p:nvSpPr>
          <p:cNvPr id="8" name="Oval 7"/>
          <p:cNvSpPr/>
          <p:nvPr/>
        </p:nvSpPr>
        <p:spPr>
          <a:xfrm>
            <a:off x="4423702" y="2980723"/>
            <a:ext cx="2242154" cy="224215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701" b="1" dirty="0"/>
              <a:t>‘allow for diverse forms of excellence to be identified and recognised’</a:t>
            </a:r>
          </a:p>
        </p:txBody>
      </p:sp>
      <p:sp>
        <p:nvSpPr>
          <p:cNvPr id="9" name="Oval 8"/>
          <p:cNvSpPr/>
          <p:nvPr/>
        </p:nvSpPr>
        <p:spPr>
          <a:xfrm>
            <a:off x="1695917" y="1314616"/>
            <a:ext cx="2550069" cy="255006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1701" b="1" dirty="0"/>
              <a:t>‘clear judgments about excellence for students, employers and other stakeholders’</a:t>
            </a:r>
          </a:p>
        </p:txBody>
      </p:sp>
    </p:spTree>
    <p:extLst>
      <p:ext uri="{BB962C8B-B14F-4D97-AF65-F5344CB8AC3E}">
        <p14:creationId xmlns:p14="http://schemas.microsoft.com/office/powerpoint/2010/main" val="26416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47" y="952466"/>
            <a:ext cx="8820522" cy="467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409015" y="259507"/>
            <a:ext cx="8095330" cy="108002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701" b="1" dirty="0">
                <a:latin typeface="Helvetica"/>
                <a:cs typeface="Helvetica"/>
              </a:rPr>
              <a:t>Relative Teaching Performance (using E1a)</a:t>
            </a:r>
            <a:br>
              <a:rPr lang="en-GB" sz="1701" b="1" dirty="0">
                <a:latin typeface="Helvetica"/>
                <a:cs typeface="Helvetica"/>
              </a:rPr>
            </a:br>
            <a:endParaRPr lang="en-GB" sz="1701" b="1" dirty="0">
              <a:latin typeface="Helvetica"/>
              <a:cs typeface="Helvetica"/>
            </a:endParaRPr>
          </a:p>
        </p:txBody>
      </p:sp>
      <p:sp>
        <p:nvSpPr>
          <p:cNvPr id="8" name="TextBox 7"/>
          <p:cNvSpPr txBox="1"/>
          <p:nvPr/>
        </p:nvSpPr>
        <p:spPr>
          <a:xfrm>
            <a:off x="2222119" y="5466677"/>
            <a:ext cx="6707698" cy="383182"/>
          </a:xfrm>
          <a:prstGeom prst="rect">
            <a:avLst/>
          </a:prstGeom>
          <a:noFill/>
        </p:spPr>
        <p:txBody>
          <a:bodyPr wrap="square" rtlCol="0">
            <a:spAutoFit/>
          </a:bodyPr>
          <a:lstStyle/>
          <a:p>
            <a:pPr algn="ctr"/>
            <a:r>
              <a:rPr lang="en-GB" sz="1890" dirty="0"/>
              <a:t>Key: </a:t>
            </a:r>
            <a:r>
              <a:rPr lang="en-GB" sz="1701" dirty="0">
                <a:solidFill>
                  <a:srgbClr val="FF0000"/>
                </a:solidFill>
              </a:rPr>
              <a:t>Russell Group</a:t>
            </a:r>
            <a:r>
              <a:rPr lang="en-GB" sz="1701" dirty="0"/>
              <a:t>,  </a:t>
            </a:r>
            <a:r>
              <a:rPr lang="en-GB" sz="1701" dirty="0">
                <a:solidFill>
                  <a:schemeClr val="tx2">
                    <a:lumMod val="60000"/>
                    <a:lumOff val="40000"/>
                  </a:schemeClr>
                </a:solidFill>
              </a:rPr>
              <a:t>University Alliance</a:t>
            </a:r>
            <a:r>
              <a:rPr lang="en-GB" sz="1701" dirty="0"/>
              <a:t>,  </a:t>
            </a:r>
            <a:r>
              <a:rPr lang="en-GB" sz="1701" dirty="0" err="1">
                <a:solidFill>
                  <a:srgbClr val="00B050"/>
                </a:solidFill>
              </a:rPr>
              <a:t>MillionPlus</a:t>
            </a:r>
            <a:r>
              <a:rPr lang="en-GB" sz="1701" dirty="0">
                <a:solidFill>
                  <a:srgbClr val="00B050"/>
                </a:solidFill>
              </a:rPr>
              <a:t>,  </a:t>
            </a:r>
            <a:r>
              <a:rPr lang="en-GB" sz="1701" dirty="0">
                <a:solidFill>
                  <a:srgbClr val="CCCC00"/>
                </a:solidFill>
              </a:rPr>
              <a:t>Guild HE</a:t>
            </a:r>
          </a:p>
        </p:txBody>
      </p:sp>
    </p:spTree>
    <p:extLst>
      <p:ext uri="{BB962C8B-B14F-4D97-AF65-F5344CB8AC3E}">
        <p14:creationId xmlns:p14="http://schemas.microsoft.com/office/powerpoint/2010/main" val="4589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9015" y="259507"/>
            <a:ext cx="8095330" cy="108002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701" b="1" dirty="0">
                <a:latin typeface="Helvetica"/>
                <a:cs typeface="Helvetica"/>
              </a:rPr>
              <a:t>Relative Teaching Performance</a:t>
            </a:r>
            <a:br>
              <a:rPr lang="en-GB" sz="1701" b="1" dirty="0">
                <a:latin typeface="Helvetica"/>
                <a:cs typeface="Helvetica"/>
              </a:rPr>
            </a:br>
            <a:endParaRPr lang="en-GB" sz="1701" b="1" dirty="0">
              <a:latin typeface="Helvetica"/>
              <a:cs typeface="Helvetica"/>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47" y="952466"/>
            <a:ext cx="8820522" cy="470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22120" y="5485437"/>
            <a:ext cx="6707698" cy="383182"/>
          </a:xfrm>
          <a:prstGeom prst="rect">
            <a:avLst/>
          </a:prstGeom>
          <a:noFill/>
        </p:spPr>
        <p:txBody>
          <a:bodyPr wrap="square" rtlCol="0">
            <a:spAutoFit/>
          </a:bodyPr>
          <a:lstStyle/>
          <a:p>
            <a:pPr algn="ctr"/>
            <a:r>
              <a:rPr lang="en-GB" sz="1890" dirty="0"/>
              <a:t>Key: </a:t>
            </a:r>
            <a:r>
              <a:rPr lang="en-GB" sz="1701" dirty="0">
                <a:solidFill>
                  <a:srgbClr val="FF0000"/>
                </a:solidFill>
              </a:rPr>
              <a:t>Russell Group</a:t>
            </a:r>
            <a:r>
              <a:rPr lang="en-GB" sz="1701" dirty="0"/>
              <a:t>,  </a:t>
            </a:r>
            <a:r>
              <a:rPr lang="en-GB" sz="1701" dirty="0">
                <a:solidFill>
                  <a:schemeClr val="tx2">
                    <a:lumMod val="60000"/>
                    <a:lumOff val="40000"/>
                  </a:schemeClr>
                </a:solidFill>
              </a:rPr>
              <a:t>University Alliance</a:t>
            </a:r>
            <a:r>
              <a:rPr lang="en-GB" sz="1701" dirty="0"/>
              <a:t>,  </a:t>
            </a:r>
            <a:r>
              <a:rPr lang="en-GB" sz="1701" dirty="0" err="1">
                <a:solidFill>
                  <a:srgbClr val="00B050"/>
                </a:solidFill>
              </a:rPr>
              <a:t>MillionPlus</a:t>
            </a:r>
            <a:r>
              <a:rPr lang="en-GB" sz="1701" dirty="0">
                <a:solidFill>
                  <a:srgbClr val="00B050"/>
                </a:solidFill>
              </a:rPr>
              <a:t>,  </a:t>
            </a:r>
            <a:r>
              <a:rPr lang="en-GB" sz="1701" dirty="0">
                <a:solidFill>
                  <a:srgbClr val="CCCC00"/>
                </a:solidFill>
              </a:rPr>
              <a:t>Guild HE</a:t>
            </a:r>
          </a:p>
        </p:txBody>
      </p:sp>
    </p:spTree>
    <p:extLst>
      <p:ext uri="{BB962C8B-B14F-4D97-AF65-F5344CB8AC3E}">
        <p14:creationId xmlns:p14="http://schemas.microsoft.com/office/powerpoint/2010/main" val="372126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9015" y="259507"/>
            <a:ext cx="8095330" cy="108002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701" b="1" dirty="0">
                <a:latin typeface="Helvetica"/>
                <a:cs typeface="Helvetica"/>
              </a:rPr>
              <a:t>Relative Teaching Performance</a:t>
            </a:r>
            <a:br>
              <a:rPr lang="en-GB" sz="1701" b="1" dirty="0">
                <a:latin typeface="Helvetica"/>
                <a:cs typeface="Helvetica"/>
              </a:rPr>
            </a:br>
            <a:endParaRPr lang="en-GB" sz="1701" b="1" dirty="0">
              <a:latin typeface="Helvetica"/>
              <a:cs typeface="Helvetica"/>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447" y="952466"/>
            <a:ext cx="8820522" cy="470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092157" y="1436757"/>
            <a:ext cx="36855" cy="3840104"/>
          </a:xfrm>
          <a:prstGeom prst="line">
            <a:avLst/>
          </a:prstGeom>
          <a:ln w="12700" cmpd="sng"/>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41115" y="1446411"/>
            <a:ext cx="36855" cy="3840104"/>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93479" y="1262265"/>
            <a:ext cx="1731409" cy="354071"/>
          </a:xfrm>
          <a:prstGeom prst="rect">
            <a:avLst/>
          </a:prstGeom>
          <a:noFill/>
        </p:spPr>
        <p:txBody>
          <a:bodyPr wrap="square" rtlCol="0">
            <a:spAutoFit/>
          </a:bodyPr>
          <a:lstStyle/>
          <a:p>
            <a:pPr algn="ctr"/>
            <a:r>
              <a:rPr lang="en-GB" sz="1701" dirty="0"/>
              <a:t>Outstanding</a:t>
            </a:r>
          </a:p>
        </p:txBody>
      </p:sp>
      <p:sp>
        <p:nvSpPr>
          <p:cNvPr id="8" name="TextBox 7"/>
          <p:cNvSpPr txBox="1"/>
          <p:nvPr/>
        </p:nvSpPr>
        <p:spPr>
          <a:xfrm>
            <a:off x="5391692" y="1339537"/>
            <a:ext cx="1400509" cy="354071"/>
          </a:xfrm>
          <a:prstGeom prst="rect">
            <a:avLst/>
          </a:prstGeom>
          <a:noFill/>
        </p:spPr>
        <p:txBody>
          <a:bodyPr wrap="square" rtlCol="0">
            <a:spAutoFit/>
          </a:bodyPr>
          <a:lstStyle/>
          <a:p>
            <a:pPr algn="ctr"/>
            <a:r>
              <a:rPr lang="en-GB" sz="1701" dirty="0"/>
              <a:t>Excellent</a:t>
            </a:r>
          </a:p>
        </p:txBody>
      </p:sp>
      <p:sp>
        <p:nvSpPr>
          <p:cNvPr id="9" name="TextBox 8"/>
          <p:cNvSpPr txBox="1"/>
          <p:nvPr/>
        </p:nvSpPr>
        <p:spPr>
          <a:xfrm>
            <a:off x="8736448" y="1344202"/>
            <a:ext cx="1400509" cy="615810"/>
          </a:xfrm>
          <a:prstGeom prst="rect">
            <a:avLst/>
          </a:prstGeom>
          <a:noFill/>
        </p:spPr>
        <p:txBody>
          <a:bodyPr wrap="square" rtlCol="0">
            <a:spAutoFit/>
          </a:bodyPr>
          <a:lstStyle/>
          <a:p>
            <a:pPr algn="ctr"/>
            <a:r>
              <a:rPr lang="en-GB" sz="1701" dirty="0"/>
              <a:t>Meets expectations</a:t>
            </a:r>
          </a:p>
        </p:txBody>
      </p:sp>
      <p:sp>
        <p:nvSpPr>
          <p:cNvPr id="10" name="TextBox 9"/>
          <p:cNvSpPr txBox="1"/>
          <p:nvPr/>
        </p:nvSpPr>
        <p:spPr>
          <a:xfrm>
            <a:off x="2828912" y="5431611"/>
            <a:ext cx="1075825" cy="790473"/>
          </a:xfrm>
          <a:prstGeom prst="rect">
            <a:avLst/>
          </a:prstGeom>
          <a:noFill/>
        </p:spPr>
        <p:txBody>
          <a:bodyPr wrap="square" rtlCol="0">
            <a:spAutoFit/>
          </a:bodyPr>
          <a:lstStyle/>
          <a:p>
            <a:endParaRPr lang="en-GB" sz="1134" dirty="0"/>
          </a:p>
          <a:p>
            <a:r>
              <a:rPr lang="en-GB" sz="1134" dirty="0"/>
              <a:t>Swansea</a:t>
            </a:r>
          </a:p>
          <a:p>
            <a:endParaRPr lang="en-GB" sz="1134" dirty="0"/>
          </a:p>
          <a:p>
            <a:r>
              <a:rPr lang="en-GB" sz="1134" dirty="0"/>
              <a:t>Loughborough</a:t>
            </a:r>
          </a:p>
        </p:txBody>
      </p:sp>
      <p:cxnSp>
        <p:nvCxnSpPr>
          <p:cNvPr id="11" name="Straight Arrow Connector 10"/>
          <p:cNvCxnSpPr/>
          <p:nvPr/>
        </p:nvCxnSpPr>
        <p:spPr>
          <a:xfrm>
            <a:off x="1726089" y="5064890"/>
            <a:ext cx="1136030" cy="664712"/>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502085" y="5247545"/>
            <a:ext cx="1360036" cy="819038"/>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46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51" y="1948985"/>
            <a:ext cx="8925973" cy="386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272700" y="259507"/>
            <a:ext cx="8231645" cy="1080029"/>
          </a:xfrm>
          <a:prstGeom prst="rect">
            <a:avLst/>
          </a:prstGeom>
        </p:spPr>
        <p:txBody>
          <a:bodyPr>
            <a:normAutofit/>
          </a:bodyPr>
          <a:lstStyle/>
          <a:p>
            <a:pPr algn="l"/>
            <a:r>
              <a:rPr lang="en-GB" sz="1701" b="1" dirty="0">
                <a:latin typeface="Helvetica"/>
                <a:cs typeface="Helvetica"/>
              </a:rPr>
              <a:t>Market share of non-UK Undergraduates </a:t>
            </a:r>
            <a:r>
              <a:rPr lang="en-GB" sz="1701" dirty="0">
                <a:latin typeface="Helvetica"/>
                <a:cs typeface="Helvetica"/>
              </a:rPr>
              <a:t/>
            </a:r>
            <a:br>
              <a:rPr lang="en-GB" sz="1701" dirty="0">
                <a:latin typeface="Helvetica"/>
                <a:cs typeface="Helvetica"/>
              </a:rPr>
            </a:br>
            <a:r>
              <a:rPr lang="en-GB" sz="1701" dirty="0">
                <a:latin typeface="Helvetica"/>
                <a:cs typeface="Helvetica"/>
              </a:rPr>
              <a:t>(First Degree; order is relative teaching performance)</a:t>
            </a:r>
          </a:p>
        </p:txBody>
      </p:sp>
      <p:cxnSp>
        <p:nvCxnSpPr>
          <p:cNvPr id="9" name="Straight Connector 8"/>
          <p:cNvCxnSpPr/>
          <p:nvPr/>
        </p:nvCxnSpPr>
        <p:spPr>
          <a:xfrm>
            <a:off x="4048584" y="1469130"/>
            <a:ext cx="36855" cy="4203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47259" y="1505776"/>
            <a:ext cx="36855" cy="4141493"/>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94676" y="1178215"/>
            <a:ext cx="8750943" cy="354071"/>
          </a:xfrm>
          <a:prstGeom prst="rect">
            <a:avLst/>
          </a:prstGeom>
          <a:solidFill>
            <a:schemeClr val="bg1"/>
          </a:solidFill>
          <a:ln>
            <a:solidFill>
              <a:schemeClr val="bg1"/>
            </a:solidFill>
          </a:ln>
        </p:spPr>
        <p:txBody>
          <a:bodyPr wrap="square" rtlCol="0">
            <a:spAutoFit/>
          </a:bodyPr>
          <a:lstStyle/>
          <a:p>
            <a:endParaRPr lang="en-US" sz="1701" dirty="0"/>
          </a:p>
        </p:txBody>
      </p:sp>
      <p:sp>
        <p:nvSpPr>
          <p:cNvPr id="11" name="TextBox 10"/>
          <p:cNvSpPr txBox="1"/>
          <p:nvPr/>
        </p:nvSpPr>
        <p:spPr>
          <a:xfrm>
            <a:off x="2184372" y="1294638"/>
            <a:ext cx="1400509" cy="354071"/>
          </a:xfrm>
          <a:prstGeom prst="rect">
            <a:avLst/>
          </a:prstGeom>
          <a:noFill/>
        </p:spPr>
        <p:txBody>
          <a:bodyPr wrap="square" rtlCol="0">
            <a:spAutoFit/>
          </a:bodyPr>
          <a:lstStyle/>
          <a:p>
            <a:r>
              <a:rPr lang="en-GB" sz="1701" dirty="0"/>
              <a:t>Outstanding</a:t>
            </a:r>
          </a:p>
        </p:txBody>
      </p:sp>
      <p:sp>
        <p:nvSpPr>
          <p:cNvPr id="12" name="TextBox 11"/>
          <p:cNvSpPr txBox="1"/>
          <p:nvPr/>
        </p:nvSpPr>
        <p:spPr>
          <a:xfrm>
            <a:off x="5573515" y="1339537"/>
            <a:ext cx="1400509" cy="354071"/>
          </a:xfrm>
          <a:prstGeom prst="rect">
            <a:avLst/>
          </a:prstGeom>
          <a:noFill/>
        </p:spPr>
        <p:txBody>
          <a:bodyPr wrap="square" rtlCol="0">
            <a:spAutoFit/>
          </a:bodyPr>
          <a:lstStyle/>
          <a:p>
            <a:r>
              <a:rPr lang="en-GB" sz="1701" dirty="0"/>
              <a:t>Excellent</a:t>
            </a:r>
          </a:p>
        </p:txBody>
      </p:sp>
      <p:sp>
        <p:nvSpPr>
          <p:cNvPr id="13" name="TextBox 12"/>
          <p:cNvSpPr txBox="1"/>
          <p:nvPr/>
        </p:nvSpPr>
        <p:spPr>
          <a:xfrm>
            <a:off x="8571850" y="1338262"/>
            <a:ext cx="1400509" cy="615810"/>
          </a:xfrm>
          <a:prstGeom prst="rect">
            <a:avLst/>
          </a:prstGeom>
          <a:noFill/>
        </p:spPr>
        <p:txBody>
          <a:bodyPr wrap="square" rtlCol="0">
            <a:spAutoFit/>
          </a:bodyPr>
          <a:lstStyle/>
          <a:p>
            <a:r>
              <a:rPr lang="en-GB" sz="1701" dirty="0"/>
              <a:t>Meets expectations</a:t>
            </a:r>
          </a:p>
        </p:txBody>
      </p:sp>
      <p:sp>
        <p:nvSpPr>
          <p:cNvPr id="14" name="TextBox 13"/>
          <p:cNvSpPr txBox="1"/>
          <p:nvPr/>
        </p:nvSpPr>
        <p:spPr>
          <a:xfrm>
            <a:off x="8491262" y="6120165"/>
            <a:ext cx="1850066" cy="237757"/>
          </a:xfrm>
          <a:prstGeom prst="rect">
            <a:avLst/>
          </a:prstGeom>
          <a:noFill/>
        </p:spPr>
        <p:txBody>
          <a:bodyPr wrap="square" rtlCol="0">
            <a:spAutoFit/>
          </a:bodyPr>
          <a:lstStyle/>
          <a:p>
            <a:r>
              <a:rPr lang="en-GB" sz="945" dirty="0"/>
              <a:t>Source: HESA (THE WUR data)</a:t>
            </a:r>
          </a:p>
        </p:txBody>
      </p:sp>
    </p:spTree>
    <p:extLst>
      <p:ext uri="{BB962C8B-B14F-4D97-AF65-F5344CB8AC3E}">
        <p14:creationId xmlns:p14="http://schemas.microsoft.com/office/powerpoint/2010/main" val="225770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11" y="1949155"/>
            <a:ext cx="8925973" cy="386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257900" y="259507"/>
            <a:ext cx="8246446" cy="1080029"/>
          </a:xfrm>
          <a:prstGeom prst="rect">
            <a:avLst/>
          </a:prstGeom>
        </p:spPr>
        <p:txBody>
          <a:bodyPr>
            <a:normAutofit/>
          </a:bodyPr>
          <a:lstStyle/>
          <a:p>
            <a:pPr algn="l"/>
            <a:r>
              <a:rPr lang="en-GB" sz="1701" b="1" dirty="0">
                <a:latin typeface="Helvetica"/>
                <a:cs typeface="Helvetica"/>
              </a:rPr>
              <a:t>Market share of non-UK Masters </a:t>
            </a:r>
            <a:br>
              <a:rPr lang="en-GB" sz="1701" b="1" dirty="0">
                <a:latin typeface="Helvetica"/>
                <a:cs typeface="Helvetica"/>
              </a:rPr>
            </a:br>
            <a:r>
              <a:rPr lang="en-GB" sz="1701" dirty="0">
                <a:latin typeface="Helvetica"/>
                <a:cs typeface="Helvetica"/>
              </a:rPr>
              <a:t>(order is relative teaching performance)</a:t>
            </a:r>
          </a:p>
        </p:txBody>
      </p:sp>
      <p:sp>
        <p:nvSpPr>
          <p:cNvPr id="14" name="TextBox 13"/>
          <p:cNvSpPr txBox="1"/>
          <p:nvPr/>
        </p:nvSpPr>
        <p:spPr>
          <a:xfrm>
            <a:off x="1494676" y="1178215"/>
            <a:ext cx="8750943" cy="354071"/>
          </a:xfrm>
          <a:prstGeom prst="rect">
            <a:avLst/>
          </a:prstGeom>
          <a:solidFill>
            <a:schemeClr val="bg1"/>
          </a:solidFill>
          <a:ln>
            <a:solidFill>
              <a:schemeClr val="bg1"/>
            </a:solidFill>
          </a:ln>
        </p:spPr>
        <p:txBody>
          <a:bodyPr wrap="square" rtlCol="0">
            <a:spAutoFit/>
          </a:bodyPr>
          <a:lstStyle/>
          <a:p>
            <a:endParaRPr lang="en-US" sz="1701" dirty="0"/>
          </a:p>
        </p:txBody>
      </p:sp>
      <p:sp>
        <p:nvSpPr>
          <p:cNvPr id="17" name="TextBox 16"/>
          <p:cNvSpPr txBox="1"/>
          <p:nvPr/>
        </p:nvSpPr>
        <p:spPr>
          <a:xfrm>
            <a:off x="2184372" y="1294638"/>
            <a:ext cx="1400509" cy="354071"/>
          </a:xfrm>
          <a:prstGeom prst="rect">
            <a:avLst/>
          </a:prstGeom>
          <a:noFill/>
        </p:spPr>
        <p:txBody>
          <a:bodyPr wrap="square" rtlCol="0">
            <a:spAutoFit/>
          </a:bodyPr>
          <a:lstStyle/>
          <a:p>
            <a:r>
              <a:rPr lang="en-GB" sz="1701" dirty="0"/>
              <a:t>Outstanding</a:t>
            </a:r>
          </a:p>
        </p:txBody>
      </p:sp>
      <p:sp>
        <p:nvSpPr>
          <p:cNvPr id="18" name="TextBox 17"/>
          <p:cNvSpPr txBox="1"/>
          <p:nvPr/>
        </p:nvSpPr>
        <p:spPr>
          <a:xfrm>
            <a:off x="5573515" y="1339537"/>
            <a:ext cx="1400509" cy="354071"/>
          </a:xfrm>
          <a:prstGeom prst="rect">
            <a:avLst/>
          </a:prstGeom>
          <a:noFill/>
        </p:spPr>
        <p:txBody>
          <a:bodyPr wrap="square" rtlCol="0">
            <a:spAutoFit/>
          </a:bodyPr>
          <a:lstStyle/>
          <a:p>
            <a:r>
              <a:rPr lang="en-GB" sz="1701" dirty="0"/>
              <a:t>Excellent</a:t>
            </a:r>
          </a:p>
        </p:txBody>
      </p:sp>
      <p:sp>
        <p:nvSpPr>
          <p:cNvPr id="19" name="TextBox 18"/>
          <p:cNvSpPr txBox="1"/>
          <p:nvPr/>
        </p:nvSpPr>
        <p:spPr>
          <a:xfrm>
            <a:off x="8571850" y="1338262"/>
            <a:ext cx="1400509" cy="615810"/>
          </a:xfrm>
          <a:prstGeom prst="rect">
            <a:avLst/>
          </a:prstGeom>
          <a:noFill/>
        </p:spPr>
        <p:txBody>
          <a:bodyPr wrap="square" rtlCol="0">
            <a:spAutoFit/>
          </a:bodyPr>
          <a:lstStyle/>
          <a:p>
            <a:r>
              <a:rPr lang="en-GB" sz="1701" dirty="0"/>
              <a:t>Meets expectations</a:t>
            </a:r>
          </a:p>
        </p:txBody>
      </p:sp>
      <p:cxnSp>
        <p:nvCxnSpPr>
          <p:cNvPr id="20" name="Straight Connector 19"/>
          <p:cNvCxnSpPr/>
          <p:nvPr/>
        </p:nvCxnSpPr>
        <p:spPr>
          <a:xfrm>
            <a:off x="4048584" y="1469130"/>
            <a:ext cx="36855" cy="4203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47259" y="1505776"/>
            <a:ext cx="36855" cy="4141493"/>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91262" y="6120165"/>
            <a:ext cx="1850066" cy="237757"/>
          </a:xfrm>
          <a:prstGeom prst="rect">
            <a:avLst/>
          </a:prstGeom>
          <a:noFill/>
        </p:spPr>
        <p:txBody>
          <a:bodyPr wrap="square" rtlCol="0">
            <a:spAutoFit/>
          </a:bodyPr>
          <a:lstStyle/>
          <a:p>
            <a:r>
              <a:rPr lang="en-GB" sz="945" dirty="0"/>
              <a:t>Source: HESA (THE WUR data)</a:t>
            </a:r>
          </a:p>
        </p:txBody>
      </p:sp>
    </p:spTree>
    <p:extLst>
      <p:ext uri="{BB962C8B-B14F-4D97-AF65-F5344CB8AC3E}">
        <p14:creationId xmlns:p14="http://schemas.microsoft.com/office/powerpoint/2010/main" val="2694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11" y="1949155"/>
            <a:ext cx="8925973" cy="386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249012" y="259507"/>
            <a:ext cx="8255334" cy="1080029"/>
          </a:xfrm>
          <a:prstGeom prst="rect">
            <a:avLst/>
          </a:prstGeom>
        </p:spPr>
        <p:txBody>
          <a:bodyPr>
            <a:normAutofit/>
          </a:bodyPr>
          <a:lstStyle/>
          <a:p>
            <a:pPr algn="l"/>
            <a:r>
              <a:rPr lang="en-GB" sz="1701" b="1" dirty="0">
                <a:latin typeface="Helvetica"/>
                <a:cs typeface="Helvetica"/>
              </a:rPr>
              <a:t>Non-UK Undergraduate market share by region</a:t>
            </a:r>
            <a:r>
              <a:rPr lang="en-GB" sz="1701" dirty="0">
                <a:latin typeface="Helvetica"/>
                <a:cs typeface="Helvetica"/>
              </a:rPr>
              <a:t/>
            </a:r>
            <a:br>
              <a:rPr lang="en-GB" sz="1701" dirty="0">
                <a:latin typeface="Helvetica"/>
                <a:cs typeface="Helvetica"/>
              </a:rPr>
            </a:br>
            <a:r>
              <a:rPr lang="en-GB" sz="1701" dirty="0">
                <a:latin typeface="Helvetica"/>
                <a:cs typeface="Helvetica"/>
              </a:rPr>
              <a:t>(order is relative teaching performance)</a:t>
            </a:r>
          </a:p>
        </p:txBody>
      </p:sp>
      <p:sp>
        <p:nvSpPr>
          <p:cNvPr id="6" name="TextBox 5"/>
          <p:cNvSpPr txBox="1"/>
          <p:nvPr/>
        </p:nvSpPr>
        <p:spPr>
          <a:xfrm>
            <a:off x="1643019" y="5591888"/>
            <a:ext cx="8329339" cy="354071"/>
          </a:xfrm>
          <a:prstGeom prst="rect">
            <a:avLst/>
          </a:prstGeom>
          <a:noFill/>
        </p:spPr>
        <p:txBody>
          <a:bodyPr wrap="square" rtlCol="0">
            <a:spAutoFit/>
          </a:bodyPr>
          <a:lstStyle/>
          <a:p>
            <a:pPr algn="ctr"/>
            <a:r>
              <a:rPr lang="en-GB" sz="1701" dirty="0"/>
              <a:t>Key: </a:t>
            </a:r>
            <a:r>
              <a:rPr lang="en-GB" sz="1701" dirty="0">
                <a:solidFill>
                  <a:schemeClr val="accent1"/>
                </a:solidFill>
              </a:rPr>
              <a:t>London</a:t>
            </a:r>
            <a:r>
              <a:rPr lang="en-GB" sz="1701" dirty="0"/>
              <a:t>,  </a:t>
            </a:r>
            <a:r>
              <a:rPr lang="en-GB" sz="1701" dirty="0">
                <a:solidFill>
                  <a:schemeClr val="accent6">
                    <a:lumMod val="50000"/>
                  </a:schemeClr>
                </a:solidFill>
              </a:rPr>
              <a:t>Midlands</a:t>
            </a:r>
            <a:r>
              <a:rPr lang="en-GB" sz="1701" dirty="0"/>
              <a:t>, </a:t>
            </a:r>
            <a:r>
              <a:rPr lang="en-GB" sz="1701" dirty="0">
                <a:solidFill>
                  <a:srgbClr val="CCCC00"/>
                </a:solidFill>
              </a:rPr>
              <a:t> N England</a:t>
            </a:r>
            <a:r>
              <a:rPr lang="en-GB" sz="1701" dirty="0"/>
              <a:t>,  </a:t>
            </a:r>
            <a:r>
              <a:rPr lang="en-GB" sz="1701" dirty="0">
                <a:solidFill>
                  <a:srgbClr val="00B050"/>
                </a:solidFill>
              </a:rPr>
              <a:t>N Ireland</a:t>
            </a:r>
            <a:r>
              <a:rPr lang="en-GB" sz="1701" dirty="0"/>
              <a:t>,  </a:t>
            </a:r>
            <a:r>
              <a:rPr lang="en-GB" sz="1701" dirty="0">
                <a:solidFill>
                  <a:srgbClr val="00B0F0"/>
                </a:solidFill>
              </a:rPr>
              <a:t>Scotland</a:t>
            </a:r>
            <a:r>
              <a:rPr lang="en-GB" sz="1701" dirty="0"/>
              <a:t>,  </a:t>
            </a:r>
            <a:r>
              <a:rPr lang="en-GB" sz="1701" dirty="0">
                <a:solidFill>
                  <a:schemeClr val="accent4">
                    <a:lumMod val="75000"/>
                  </a:schemeClr>
                </a:solidFill>
              </a:rPr>
              <a:t>S England</a:t>
            </a:r>
            <a:r>
              <a:rPr lang="en-GB" sz="1701" dirty="0"/>
              <a:t>,  </a:t>
            </a:r>
            <a:r>
              <a:rPr lang="en-GB" sz="1701" dirty="0">
                <a:solidFill>
                  <a:schemeClr val="tx1">
                    <a:lumMod val="50000"/>
                    <a:lumOff val="50000"/>
                  </a:schemeClr>
                </a:solidFill>
              </a:rPr>
              <a:t>Wales</a:t>
            </a:r>
          </a:p>
        </p:txBody>
      </p:sp>
      <p:sp>
        <p:nvSpPr>
          <p:cNvPr id="11" name="TextBox 10"/>
          <p:cNvSpPr txBox="1"/>
          <p:nvPr/>
        </p:nvSpPr>
        <p:spPr>
          <a:xfrm>
            <a:off x="1494676" y="1178215"/>
            <a:ext cx="8750943" cy="354071"/>
          </a:xfrm>
          <a:prstGeom prst="rect">
            <a:avLst/>
          </a:prstGeom>
          <a:solidFill>
            <a:schemeClr val="bg1"/>
          </a:solidFill>
          <a:ln>
            <a:solidFill>
              <a:schemeClr val="bg1"/>
            </a:solidFill>
          </a:ln>
        </p:spPr>
        <p:txBody>
          <a:bodyPr wrap="square" rtlCol="0">
            <a:spAutoFit/>
          </a:bodyPr>
          <a:lstStyle/>
          <a:p>
            <a:endParaRPr lang="en-US" sz="1701" dirty="0"/>
          </a:p>
        </p:txBody>
      </p:sp>
      <p:sp>
        <p:nvSpPr>
          <p:cNvPr id="15" name="TextBox 14"/>
          <p:cNvSpPr txBox="1"/>
          <p:nvPr/>
        </p:nvSpPr>
        <p:spPr>
          <a:xfrm>
            <a:off x="2184372" y="1294638"/>
            <a:ext cx="1400509" cy="354071"/>
          </a:xfrm>
          <a:prstGeom prst="rect">
            <a:avLst/>
          </a:prstGeom>
          <a:noFill/>
        </p:spPr>
        <p:txBody>
          <a:bodyPr wrap="square" rtlCol="0">
            <a:spAutoFit/>
          </a:bodyPr>
          <a:lstStyle/>
          <a:p>
            <a:r>
              <a:rPr lang="en-GB" sz="1701" dirty="0"/>
              <a:t>Outstanding</a:t>
            </a:r>
          </a:p>
        </p:txBody>
      </p:sp>
      <p:sp>
        <p:nvSpPr>
          <p:cNvPr id="16" name="TextBox 15"/>
          <p:cNvSpPr txBox="1"/>
          <p:nvPr/>
        </p:nvSpPr>
        <p:spPr>
          <a:xfrm>
            <a:off x="5573515" y="1339537"/>
            <a:ext cx="1400509" cy="354071"/>
          </a:xfrm>
          <a:prstGeom prst="rect">
            <a:avLst/>
          </a:prstGeom>
          <a:noFill/>
        </p:spPr>
        <p:txBody>
          <a:bodyPr wrap="square" rtlCol="0">
            <a:spAutoFit/>
          </a:bodyPr>
          <a:lstStyle/>
          <a:p>
            <a:r>
              <a:rPr lang="en-GB" sz="1701" dirty="0"/>
              <a:t>Excellent</a:t>
            </a:r>
          </a:p>
        </p:txBody>
      </p:sp>
      <p:sp>
        <p:nvSpPr>
          <p:cNvPr id="17" name="TextBox 16"/>
          <p:cNvSpPr txBox="1"/>
          <p:nvPr/>
        </p:nvSpPr>
        <p:spPr>
          <a:xfrm>
            <a:off x="8571850" y="1338262"/>
            <a:ext cx="1400509" cy="615810"/>
          </a:xfrm>
          <a:prstGeom prst="rect">
            <a:avLst/>
          </a:prstGeom>
          <a:noFill/>
        </p:spPr>
        <p:txBody>
          <a:bodyPr wrap="square" rtlCol="0">
            <a:spAutoFit/>
          </a:bodyPr>
          <a:lstStyle/>
          <a:p>
            <a:r>
              <a:rPr lang="en-GB" sz="1701" dirty="0"/>
              <a:t>Meets expectations</a:t>
            </a:r>
          </a:p>
        </p:txBody>
      </p:sp>
      <p:cxnSp>
        <p:nvCxnSpPr>
          <p:cNvPr id="18" name="Straight Connector 17"/>
          <p:cNvCxnSpPr/>
          <p:nvPr/>
        </p:nvCxnSpPr>
        <p:spPr>
          <a:xfrm>
            <a:off x="4048584" y="1469130"/>
            <a:ext cx="36855" cy="4203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47259" y="1505776"/>
            <a:ext cx="36855" cy="41414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1262" y="6120165"/>
            <a:ext cx="1850066" cy="237757"/>
          </a:xfrm>
          <a:prstGeom prst="rect">
            <a:avLst/>
          </a:prstGeom>
          <a:noFill/>
        </p:spPr>
        <p:txBody>
          <a:bodyPr wrap="square" rtlCol="0">
            <a:spAutoFit/>
          </a:bodyPr>
          <a:lstStyle/>
          <a:p>
            <a:r>
              <a:rPr lang="en-GB" sz="945" dirty="0"/>
              <a:t>Source: HESA (THE WUR data)</a:t>
            </a:r>
          </a:p>
        </p:txBody>
      </p:sp>
    </p:spTree>
    <p:extLst>
      <p:ext uri="{BB962C8B-B14F-4D97-AF65-F5344CB8AC3E}">
        <p14:creationId xmlns:p14="http://schemas.microsoft.com/office/powerpoint/2010/main" val="142124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611" y="1949155"/>
            <a:ext cx="8925973" cy="386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1249012" y="259507"/>
            <a:ext cx="8255334" cy="1080029"/>
          </a:xfrm>
          <a:prstGeom prst="rect">
            <a:avLst/>
          </a:prstGeom>
        </p:spPr>
        <p:txBody>
          <a:bodyPr>
            <a:normAutofit/>
          </a:bodyPr>
          <a:lstStyle/>
          <a:p>
            <a:pPr algn="l"/>
            <a:r>
              <a:rPr lang="en-GB" sz="1701" b="1" dirty="0">
                <a:latin typeface="Helvetica"/>
                <a:cs typeface="Helvetica"/>
              </a:rPr>
              <a:t>Non-UK Masters market share by region</a:t>
            </a:r>
            <a:r>
              <a:rPr lang="en-GB" sz="1701" dirty="0">
                <a:latin typeface="Helvetica"/>
                <a:cs typeface="Helvetica"/>
              </a:rPr>
              <a:t/>
            </a:r>
            <a:br>
              <a:rPr lang="en-GB" sz="1701" dirty="0">
                <a:latin typeface="Helvetica"/>
                <a:cs typeface="Helvetica"/>
              </a:rPr>
            </a:br>
            <a:r>
              <a:rPr lang="en-GB" sz="1701" dirty="0">
                <a:latin typeface="Helvetica"/>
                <a:cs typeface="Helvetica"/>
              </a:rPr>
              <a:t>(order is relative teaching performance)</a:t>
            </a:r>
          </a:p>
        </p:txBody>
      </p:sp>
      <p:sp>
        <p:nvSpPr>
          <p:cNvPr id="11" name="TextBox 10"/>
          <p:cNvSpPr txBox="1"/>
          <p:nvPr/>
        </p:nvSpPr>
        <p:spPr>
          <a:xfrm>
            <a:off x="1494676" y="1178215"/>
            <a:ext cx="8750943" cy="354071"/>
          </a:xfrm>
          <a:prstGeom prst="rect">
            <a:avLst/>
          </a:prstGeom>
          <a:solidFill>
            <a:schemeClr val="bg1"/>
          </a:solidFill>
          <a:ln>
            <a:solidFill>
              <a:schemeClr val="bg1"/>
            </a:solidFill>
          </a:ln>
        </p:spPr>
        <p:txBody>
          <a:bodyPr wrap="square" rtlCol="0">
            <a:spAutoFit/>
          </a:bodyPr>
          <a:lstStyle/>
          <a:p>
            <a:endParaRPr lang="en-US" sz="1701" dirty="0"/>
          </a:p>
        </p:txBody>
      </p:sp>
      <p:sp>
        <p:nvSpPr>
          <p:cNvPr id="16" name="TextBox 15"/>
          <p:cNvSpPr txBox="1"/>
          <p:nvPr/>
        </p:nvSpPr>
        <p:spPr>
          <a:xfrm>
            <a:off x="2184372" y="1294638"/>
            <a:ext cx="1400509" cy="354071"/>
          </a:xfrm>
          <a:prstGeom prst="rect">
            <a:avLst/>
          </a:prstGeom>
          <a:noFill/>
        </p:spPr>
        <p:txBody>
          <a:bodyPr wrap="square" rtlCol="0">
            <a:spAutoFit/>
          </a:bodyPr>
          <a:lstStyle/>
          <a:p>
            <a:r>
              <a:rPr lang="en-GB" sz="1701" dirty="0"/>
              <a:t>Outstanding</a:t>
            </a:r>
          </a:p>
        </p:txBody>
      </p:sp>
      <p:sp>
        <p:nvSpPr>
          <p:cNvPr id="17" name="TextBox 16"/>
          <p:cNvSpPr txBox="1"/>
          <p:nvPr/>
        </p:nvSpPr>
        <p:spPr>
          <a:xfrm>
            <a:off x="5573515" y="1339537"/>
            <a:ext cx="1400509" cy="354071"/>
          </a:xfrm>
          <a:prstGeom prst="rect">
            <a:avLst/>
          </a:prstGeom>
          <a:noFill/>
        </p:spPr>
        <p:txBody>
          <a:bodyPr wrap="square" rtlCol="0">
            <a:spAutoFit/>
          </a:bodyPr>
          <a:lstStyle/>
          <a:p>
            <a:r>
              <a:rPr lang="en-GB" sz="1701" dirty="0"/>
              <a:t>Excellent</a:t>
            </a:r>
          </a:p>
        </p:txBody>
      </p:sp>
      <p:sp>
        <p:nvSpPr>
          <p:cNvPr id="18" name="TextBox 17"/>
          <p:cNvSpPr txBox="1"/>
          <p:nvPr/>
        </p:nvSpPr>
        <p:spPr>
          <a:xfrm>
            <a:off x="8571850" y="1338262"/>
            <a:ext cx="1400509" cy="615810"/>
          </a:xfrm>
          <a:prstGeom prst="rect">
            <a:avLst/>
          </a:prstGeom>
          <a:noFill/>
        </p:spPr>
        <p:txBody>
          <a:bodyPr wrap="square" rtlCol="0">
            <a:spAutoFit/>
          </a:bodyPr>
          <a:lstStyle/>
          <a:p>
            <a:r>
              <a:rPr lang="en-GB" sz="1701" dirty="0"/>
              <a:t>Meets expectations</a:t>
            </a:r>
          </a:p>
        </p:txBody>
      </p:sp>
      <p:cxnSp>
        <p:nvCxnSpPr>
          <p:cNvPr id="20" name="Straight Connector 19"/>
          <p:cNvCxnSpPr/>
          <p:nvPr/>
        </p:nvCxnSpPr>
        <p:spPr>
          <a:xfrm>
            <a:off x="4048584" y="1469130"/>
            <a:ext cx="36855" cy="4203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47259" y="1505776"/>
            <a:ext cx="36855" cy="4141493"/>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43019" y="5591888"/>
            <a:ext cx="8329339" cy="354071"/>
          </a:xfrm>
          <a:prstGeom prst="rect">
            <a:avLst/>
          </a:prstGeom>
          <a:noFill/>
        </p:spPr>
        <p:txBody>
          <a:bodyPr wrap="square" rtlCol="0">
            <a:spAutoFit/>
          </a:bodyPr>
          <a:lstStyle/>
          <a:p>
            <a:pPr algn="ctr"/>
            <a:r>
              <a:rPr lang="en-GB" sz="1701" dirty="0"/>
              <a:t>Key: </a:t>
            </a:r>
            <a:r>
              <a:rPr lang="en-GB" sz="1701" dirty="0">
                <a:solidFill>
                  <a:schemeClr val="accent1"/>
                </a:solidFill>
              </a:rPr>
              <a:t>London</a:t>
            </a:r>
            <a:r>
              <a:rPr lang="en-GB" sz="1701" dirty="0"/>
              <a:t>,  </a:t>
            </a:r>
            <a:r>
              <a:rPr lang="en-GB" sz="1701" dirty="0">
                <a:solidFill>
                  <a:schemeClr val="accent6">
                    <a:lumMod val="50000"/>
                  </a:schemeClr>
                </a:solidFill>
              </a:rPr>
              <a:t>Midlands</a:t>
            </a:r>
            <a:r>
              <a:rPr lang="en-GB" sz="1701" dirty="0"/>
              <a:t>, </a:t>
            </a:r>
            <a:r>
              <a:rPr lang="en-GB" sz="1701" dirty="0">
                <a:solidFill>
                  <a:srgbClr val="CCCC00"/>
                </a:solidFill>
              </a:rPr>
              <a:t> N England</a:t>
            </a:r>
            <a:r>
              <a:rPr lang="en-GB" sz="1701" dirty="0"/>
              <a:t>,  </a:t>
            </a:r>
            <a:r>
              <a:rPr lang="en-GB" sz="1701" dirty="0">
                <a:solidFill>
                  <a:srgbClr val="00B050"/>
                </a:solidFill>
              </a:rPr>
              <a:t>N Ireland</a:t>
            </a:r>
            <a:r>
              <a:rPr lang="en-GB" sz="1701" dirty="0"/>
              <a:t>,  </a:t>
            </a:r>
            <a:r>
              <a:rPr lang="en-GB" sz="1701" dirty="0">
                <a:solidFill>
                  <a:srgbClr val="00B0F0"/>
                </a:solidFill>
              </a:rPr>
              <a:t>Scotland</a:t>
            </a:r>
            <a:r>
              <a:rPr lang="en-GB" sz="1701" dirty="0"/>
              <a:t>,  </a:t>
            </a:r>
            <a:r>
              <a:rPr lang="en-GB" sz="1701" dirty="0">
                <a:solidFill>
                  <a:schemeClr val="accent4">
                    <a:lumMod val="75000"/>
                  </a:schemeClr>
                </a:solidFill>
              </a:rPr>
              <a:t>S England</a:t>
            </a:r>
            <a:r>
              <a:rPr lang="en-GB" sz="1701" dirty="0"/>
              <a:t>,  </a:t>
            </a:r>
            <a:r>
              <a:rPr lang="en-GB" sz="1701" dirty="0">
                <a:solidFill>
                  <a:schemeClr val="tx1">
                    <a:lumMod val="50000"/>
                    <a:lumOff val="50000"/>
                  </a:schemeClr>
                </a:solidFill>
              </a:rPr>
              <a:t>Wales</a:t>
            </a:r>
          </a:p>
        </p:txBody>
      </p:sp>
      <p:sp>
        <p:nvSpPr>
          <p:cNvPr id="12" name="TextBox 11"/>
          <p:cNvSpPr txBox="1"/>
          <p:nvPr/>
        </p:nvSpPr>
        <p:spPr>
          <a:xfrm>
            <a:off x="8491262" y="6120165"/>
            <a:ext cx="1850066" cy="237757"/>
          </a:xfrm>
          <a:prstGeom prst="rect">
            <a:avLst/>
          </a:prstGeom>
          <a:noFill/>
        </p:spPr>
        <p:txBody>
          <a:bodyPr wrap="square" rtlCol="0">
            <a:spAutoFit/>
          </a:bodyPr>
          <a:lstStyle/>
          <a:p>
            <a:r>
              <a:rPr lang="en-GB" sz="945" dirty="0"/>
              <a:t>Source: HESA (THE WUR data)</a:t>
            </a:r>
          </a:p>
        </p:txBody>
      </p:sp>
    </p:spTree>
    <p:extLst>
      <p:ext uri="{BB962C8B-B14F-4D97-AF65-F5344CB8AC3E}">
        <p14:creationId xmlns:p14="http://schemas.microsoft.com/office/powerpoint/2010/main" val="133814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2452"/>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1587"/>
            <a:ext cx="446404" cy="624992"/>
          </a:xfrm>
          <a:prstGeom prst="rect">
            <a:avLst/>
          </a:prstGeom>
          <a:solidFill>
            <a:schemeClr val="bg1"/>
          </a:solidFill>
        </p:spPr>
        <p:txBody>
          <a:bodyPr vert="vert270" wrap="square" rtlCol="0">
            <a:spAutoFit/>
          </a:bodyPr>
          <a:lstStyle/>
          <a:p>
            <a:r>
              <a:rPr lang="en-GB" sz="1701" dirty="0"/>
              <a:t>  TEF</a:t>
            </a:r>
          </a:p>
        </p:txBody>
      </p:sp>
      <p:sp>
        <p:nvSpPr>
          <p:cNvPr id="14" name="TextBox 13"/>
          <p:cNvSpPr txBox="1"/>
          <p:nvPr/>
        </p:nvSpPr>
        <p:spPr>
          <a:xfrm>
            <a:off x="8147841" y="4294689"/>
            <a:ext cx="2005831" cy="354071"/>
          </a:xfrm>
          <a:prstGeom prst="rect">
            <a:avLst/>
          </a:prstGeom>
          <a:noFill/>
        </p:spPr>
        <p:txBody>
          <a:bodyPr wrap="square" rtlCol="0">
            <a:spAutoFit/>
          </a:bodyPr>
          <a:lstStyle/>
          <a:p>
            <a:r>
              <a:rPr lang="en-GB" sz="1701" dirty="0">
                <a:solidFill>
                  <a:srgbClr val="FF0000"/>
                </a:solidFill>
              </a:rPr>
              <a:t>Russell Group</a:t>
            </a:r>
            <a:endParaRPr lang="en-GB" sz="1701" dirty="0"/>
          </a:p>
        </p:txBody>
      </p:sp>
      <p:sp>
        <p:nvSpPr>
          <p:cNvPr id="11"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Tree>
    <p:extLst>
      <p:ext uri="{BB962C8B-B14F-4D97-AF65-F5344CB8AC3E}">
        <p14:creationId xmlns:p14="http://schemas.microsoft.com/office/powerpoint/2010/main" val="29035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2452"/>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1587"/>
            <a:ext cx="446404" cy="624992"/>
          </a:xfrm>
          <a:prstGeom prst="rect">
            <a:avLst/>
          </a:prstGeom>
          <a:solidFill>
            <a:schemeClr val="bg1"/>
          </a:solidFill>
        </p:spPr>
        <p:txBody>
          <a:bodyPr vert="vert270" wrap="square" rtlCol="0">
            <a:spAutoFit/>
          </a:bodyPr>
          <a:lstStyle/>
          <a:p>
            <a:r>
              <a:rPr lang="en-GB" sz="1701" dirty="0"/>
              <a:t>  TEF</a:t>
            </a:r>
          </a:p>
        </p:txBody>
      </p:sp>
      <p:sp>
        <p:nvSpPr>
          <p:cNvPr id="11" name="TextBox 10"/>
          <p:cNvSpPr txBox="1"/>
          <p:nvPr/>
        </p:nvSpPr>
        <p:spPr>
          <a:xfrm>
            <a:off x="8147841" y="4294689"/>
            <a:ext cx="2005831" cy="615810"/>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accent1"/>
                </a:solidFill>
              </a:rPr>
              <a:t>University Alliance</a:t>
            </a:r>
          </a:p>
        </p:txBody>
      </p:sp>
      <p:sp>
        <p:nvSpPr>
          <p:cNvPr id="8"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Tree>
    <p:extLst>
      <p:ext uri="{BB962C8B-B14F-4D97-AF65-F5344CB8AC3E}">
        <p14:creationId xmlns:p14="http://schemas.microsoft.com/office/powerpoint/2010/main" val="26979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2452"/>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1587"/>
            <a:ext cx="446404" cy="624992"/>
          </a:xfrm>
          <a:prstGeom prst="rect">
            <a:avLst/>
          </a:prstGeom>
          <a:solidFill>
            <a:schemeClr val="bg1"/>
          </a:solidFill>
        </p:spPr>
        <p:txBody>
          <a:bodyPr vert="vert270" wrap="square" rtlCol="0">
            <a:spAutoFit/>
          </a:bodyPr>
          <a:lstStyle/>
          <a:p>
            <a:r>
              <a:rPr lang="en-GB" sz="1701" dirty="0"/>
              <a:t>  TEF</a:t>
            </a:r>
          </a:p>
        </p:txBody>
      </p:sp>
      <p:sp>
        <p:nvSpPr>
          <p:cNvPr id="11" name="TextBox 10"/>
          <p:cNvSpPr txBox="1"/>
          <p:nvPr/>
        </p:nvSpPr>
        <p:spPr>
          <a:xfrm>
            <a:off x="8147841" y="4294689"/>
            <a:ext cx="2005831" cy="877548"/>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accent1"/>
                </a:solidFill>
              </a:rPr>
              <a:t>University Alliance</a:t>
            </a:r>
          </a:p>
          <a:p>
            <a:r>
              <a:rPr lang="en-GB" sz="1701" dirty="0" err="1">
                <a:solidFill>
                  <a:srgbClr val="00B050"/>
                </a:solidFill>
              </a:rPr>
              <a:t>MillionPlus</a:t>
            </a:r>
            <a:endParaRPr lang="en-GB" sz="1701" dirty="0">
              <a:solidFill>
                <a:srgbClr val="00B050"/>
              </a:solidFill>
            </a:endParaRPr>
          </a:p>
        </p:txBody>
      </p:sp>
      <p:sp>
        <p:nvSpPr>
          <p:cNvPr id="8"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Tree>
    <p:extLst>
      <p:ext uri="{BB962C8B-B14F-4D97-AF65-F5344CB8AC3E}">
        <p14:creationId xmlns:p14="http://schemas.microsoft.com/office/powerpoint/2010/main" val="368336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701" dirty="0"/>
              <a:t>Assessment based on:</a:t>
            </a:r>
          </a:p>
        </p:txBody>
      </p:sp>
      <p:sp>
        <p:nvSpPr>
          <p:cNvPr id="3" name="Text Placeholder 2"/>
          <p:cNvSpPr>
            <a:spLocks noGrp="1"/>
          </p:cNvSpPr>
          <p:nvPr>
            <p:ph type="body" sz="quarter" idx="11"/>
          </p:nvPr>
        </p:nvSpPr>
        <p:spPr>
          <a:xfrm>
            <a:off x="1502083" y="869248"/>
            <a:ext cx="8499578" cy="4986017"/>
          </a:xfrm>
        </p:spPr>
        <p:txBody>
          <a:bodyPr/>
          <a:lstStyle/>
          <a:p>
            <a:endParaRPr lang="en-US" sz="1323" dirty="0"/>
          </a:p>
          <a:p>
            <a:r>
              <a:rPr lang="en-US" sz="1512" b="1" dirty="0">
                <a:solidFill>
                  <a:srgbClr val="7030A0"/>
                </a:solidFill>
              </a:rPr>
              <a:t>Context/metrics</a:t>
            </a:r>
          </a:p>
          <a:p>
            <a:endParaRPr lang="en-US" sz="1512" b="1" dirty="0">
              <a:solidFill>
                <a:srgbClr val="FF6600"/>
              </a:solidFill>
            </a:endParaRPr>
          </a:p>
          <a:p>
            <a:endParaRPr lang="en-US" sz="1512" b="1" dirty="0">
              <a:solidFill>
                <a:srgbClr val="FF6600"/>
              </a:solidFill>
            </a:endParaRPr>
          </a:p>
          <a:p>
            <a:endParaRPr lang="en-US" sz="1512" b="1" dirty="0">
              <a:solidFill>
                <a:srgbClr val="FF6600"/>
              </a:solidFill>
            </a:endParaRPr>
          </a:p>
          <a:p>
            <a:endParaRPr lang="en-US" sz="1512" b="1" dirty="0">
              <a:solidFill>
                <a:srgbClr val="FF6600"/>
              </a:solidFill>
            </a:endParaRPr>
          </a:p>
          <a:p>
            <a:endParaRPr lang="en-US" sz="1512" b="1" dirty="0">
              <a:solidFill>
                <a:srgbClr val="FF6600"/>
              </a:solidFill>
            </a:endParaRPr>
          </a:p>
          <a:p>
            <a:endParaRPr lang="en-US" sz="1512" b="1" dirty="0">
              <a:solidFill>
                <a:srgbClr val="FF6600"/>
              </a:solidFill>
            </a:endParaRPr>
          </a:p>
          <a:p>
            <a:endParaRPr lang="en-US" sz="1512" b="1" dirty="0">
              <a:solidFill>
                <a:srgbClr val="FF6600"/>
              </a:solidFill>
            </a:endParaRPr>
          </a:p>
          <a:p>
            <a:endParaRPr lang="en-US" sz="1323" b="1" dirty="0"/>
          </a:p>
          <a:p>
            <a:r>
              <a:rPr lang="en-GB" sz="1323" dirty="0"/>
              <a:t>Data will be averaged over three years; also presented by individual year in total</a:t>
            </a:r>
          </a:p>
          <a:p>
            <a:endParaRPr lang="en-GB" sz="1323" dirty="0"/>
          </a:p>
          <a:p>
            <a:r>
              <a:rPr lang="en-GB" sz="1323" dirty="0"/>
              <a:t>TEF Year Two will use existing NSS / DLHE; will take account of non-respondents in Year Three</a:t>
            </a:r>
          </a:p>
          <a:p>
            <a:endParaRPr lang="en-GB" sz="1323" dirty="0"/>
          </a:p>
          <a:p>
            <a:endParaRPr lang="en-GB" sz="1323" dirty="0"/>
          </a:p>
          <a:p>
            <a:endParaRPr lang="en-GB" sz="1323" dirty="0"/>
          </a:p>
          <a:p>
            <a:r>
              <a:rPr lang="en-US" sz="1323" b="1" dirty="0">
                <a:solidFill>
                  <a:srgbClr val="7030A0"/>
                </a:solidFill>
              </a:rPr>
              <a:t>Additional evidence </a:t>
            </a:r>
            <a:r>
              <a:rPr lang="en-US" sz="1323" dirty="0"/>
              <a:t>- 15 pages submitted by institution </a:t>
            </a:r>
          </a:p>
          <a:p>
            <a:endParaRPr lang="en-US" sz="1323" dirty="0"/>
          </a:p>
        </p:txBody>
      </p:sp>
      <p:graphicFrame>
        <p:nvGraphicFramePr>
          <p:cNvPr id="4" name="Diagram 3"/>
          <p:cNvGraphicFramePr/>
          <p:nvPr>
            <p:extLst>
              <p:ext uri="{D42A27DB-BD31-4B8C-83A1-F6EECF244321}">
                <p14:modId xmlns:p14="http://schemas.microsoft.com/office/powerpoint/2010/main" val="558900625"/>
              </p:ext>
            </p:extLst>
          </p:nvPr>
        </p:nvGraphicFramePr>
        <p:xfrm>
          <a:off x="3357965" y="278811"/>
          <a:ext cx="4139111" cy="2940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03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2452"/>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1587"/>
            <a:ext cx="446404" cy="624992"/>
          </a:xfrm>
          <a:prstGeom prst="rect">
            <a:avLst/>
          </a:prstGeom>
          <a:solidFill>
            <a:schemeClr val="bg1"/>
          </a:solidFill>
        </p:spPr>
        <p:txBody>
          <a:bodyPr vert="vert270" wrap="square" rtlCol="0">
            <a:spAutoFit/>
          </a:bodyPr>
          <a:lstStyle/>
          <a:p>
            <a:r>
              <a:rPr lang="en-GB" sz="1701" dirty="0"/>
              <a:t>  TEF</a:t>
            </a:r>
          </a:p>
        </p:txBody>
      </p:sp>
      <p:sp>
        <p:nvSpPr>
          <p:cNvPr id="11" name="TextBox 10"/>
          <p:cNvSpPr txBox="1"/>
          <p:nvPr/>
        </p:nvSpPr>
        <p:spPr>
          <a:xfrm>
            <a:off x="8147841" y="4294689"/>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accent1"/>
                </a:solidFill>
              </a:rPr>
              <a:t>University Alliance</a:t>
            </a:r>
          </a:p>
          <a:p>
            <a:r>
              <a:rPr lang="en-GB" sz="1701" dirty="0" err="1">
                <a:solidFill>
                  <a:srgbClr val="00B050"/>
                </a:solidFill>
              </a:rPr>
              <a:t>MillionPlus</a:t>
            </a:r>
            <a:endParaRPr lang="en-GB" sz="1701" dirty="0">
              <a:solidFill>
                <a:srgbClr val="00B050"/>
              </a:solidFill>
            </a:endParaRPr>
          </a:p>
          <a:p>
            <a:r>
              <a:rPr lang="en-GB" sz="1701" dirty="0">
                <a:solidFill>
                  <a:schemeClr val="accent3">
                    <a:lumMod val="75000"/>
                  </a:schemeClr>
                </a:solidFill>
              </a:rPr>
              <a:t>Guild HE</a:t>
            </a:r>
          </a:p>
        </p:txBody>
      </p:sp>
      <p:sp>
        <p:nvSpPr>
          <p:cNvPr id="8"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Tree>
    <p:extLst>
      <p:ext uri="{BB962C8B-B14F-4D97-AF65-F5344CB8AC3E}">
        <p14:creationId xmlns:p14="http://schemas.microsoft.com/office/powerpoint/2010/main" val="190609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2452"/>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1587"/>
            <a:ext cx="446404" cy="624992"/>
          </a:xfrm>
          <a:prstGeom prst="rect">
            <a:avLst/>
          </a:prstGeom>
          <a:solidFill>
            <a:schemeClr val="bg1"/>
          </a:solidFill>
        </p:spPr>
        <p:txBody>
          <a:bodyPr vert="vert270" wrap="square" rtlCol="0">
            <a:spAutoFit/>
          </a:bodyPr>
          <a:lstStyle/>
          <a:p>
            <a:r>
              <a:rPr lang="en-GB" sz="1701" dirty="0"/>
              <a:t>  TEF</a:t>
            </a:r>
          </a:p>
        </p:txBody>
      </p:sp>
      <p:sp>
        <p:nvSpPr>
          <p:cNvPr id="16" name="TextBox 15"/>
          <p:cNvSpPr txBox="1"/>
          <p:nvPr/>
        </p:nvSpPr>
        <p:spPr>
          <a:xfrm>
            <a:off x="8147841" y="4294689"/>
            <a:ext cx="2005831" cy="1139286"/>
          </a:xfrm>
          <a:prstGeom prst="rect">
            <a:avLst/>
          </a:prstGeom>
          <a:noFill/>
        </p:spPr>
        <p:txBody>
          <a:bodyPr wrap="square" rtlCol="0">
            <a:spAutoFit/>
          </a:bodyPr>
          <a:lstStyle/>
          <a:p>
            <a:r>
              <a:rPr lang="en-GB" sz="1701" dirty="0">
                <a:solidFill>
                  <a:srgbClr val="FF0000"/>
                </a:solidFill>
              </a:rPr>
              <a:t>Russell Group</a:t>
            </a:r>
            <a:endParaRPr lang="en-GB" sz="1701" dirty="0"/>
          </a:p>
          <a:p>
            <a:r>
              <a:rPr lang="en-GB" sz="1701" dirty="0">
                <a:solidFill>
                  <a:schemeClr val="accent1"/>
                </a:solidFill>
              </a:rPr>
              <a:t>University Alliance</a:t>
            </a:r>
          </a:p>
          <a:p>
            <a:r>
              <a:rPr lang="en-GB" sz="1701" dirty="0" err="1">
                <a:solidFill>
                  <a:schemeClr val="accent6">
                    <a:lumMod val="75000"/>
                  </a:schemeClr>
                </a:solidFill>
              </a:rPr>
              <a:t>MillionPlus</a:t>
            </a:r>
            <a:endParaRPr lang="en-GB" sz="1701" dirty="0">
              <a:solidFill>
                <a:schemeClr val="accent6">
                  <a:lumMod val="75000"/>
                </a:schemeClr>
              </a:solidFill>
            </a:endParaRPr>
          </a:p>
          <a:p>
            <a:r>
              <a:rPr lang="en-GB" sz="1701" dirty="0">
                <a:solidFill>
                  <a:schemeClr val="accent3">
                    <a:lumMod val="75000"/>
                  </a:schemeClr>
                </a:solidFill>
              </a:rPr>
              <a:t>Guild HE</a:t>
            </a:r>
          </a:p>
        </p:txBody>
      </p:sp>
      <p:sp>
        <p:nvSpPr>
          <p:cNvPr id="9"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
        <p:nvSpPr>
          <p:cNvPr id="10" name="Oval 9"/>
          <p:cNvSpPr>
            <a:spLocks noChangeAspect="1"/>
          </p:cNvSpPr>
          <p:nvPr/>
        </p:nvSpPr>
        <p:spPr>
          <a:xfrm flipH="1" flipV="1">
            <a:off x="7738219" y="876193"/>
            <a:ext cx="60373" cy="61378"/>
          </a:xfrm>
          <a:prstGeom prst="ellipse">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Tree>
    <p:extLst>
      <p:ext uri="{BB962C8B-B14F-4D97-AF65-F5344CB8AC3E}">
        <p14:creationId xmlns:p14="http://schemas.microsoft.com/office/powerpoint/2010/main" val="30124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52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80277" y="5718920"/>
            <a:ext cx="2669968" cy="354071"/>
          </a:xfrm>
          <a:prstGeom prst="rect">
            <a:avLst/>
          </a:prstGeom>
          <a:solidFill>
            <a:schemeClr val="bg1"/>
          </a:solidFill>
        </p:spPr>
        <p:txBody>
          <a:bodyPr wrap="square" rtlCol="0">
            <a:spAutoFit/>
          </a:bodyPr>
          <a:lstStyle/>
          <a:p>
            <a:r>
              <a:rPr lang="en-GB" sz="1701" dirty="0"/>
              <a:t>REF 2014 with intensity</a:t>
            </a:r>
          </a:p>
        </p:txBody>
      </p:sp>
      <p:sp>
        <p:nvSpPr>
          <p:cNvPr id="5" name="TextBox 4"/>
          <p:cNvSpPr txBox="1"/>
          <p:nvPr/>
        </p:nvSpPr>
        <p:spPr>
          <a:xfrm>
            <a:off x="1164120" y="2772967"/>
            <a:ext cx="446404" cy="624992"/>
          </a:xfrm>
          <a:prstGeom prst="rect">
            <a:avLst/>
          </a:prstGeom>
          <a:solidFill>
            <a:schemeClr val="bg1"/>
          </a:solidFill>
        </p:spPr>
        <p:txBody>
          <a:bodyPr vert="vert270" wrap="square" rtlCol="0">
            <a:spAutoFit/>
          </a:bodyPr>
          <a:lstStyle/>
          <a:p>
            <a:r>
              <a:rPr lang="en-GB" sz="1701" dirty="0"/>
              <a:t>  TEF</a:t>
            </a:r>
          </a:p>
        </p:txBody>
      </p:sp>
      <p:sp>
        <p:nvSpPr>
          <p:cNvPr id="7" name="TextBox 6"/>
          <p:cNvSpPr txBox="1"/>
          <p:nvPr/>
        </p:nvSpPr>
        <p:spPr>
          <a:xfrm>
            <a:off x="8766550" y="1717546"/>
            <a:ext cx="1075825" cy="441403"/>
          </a:xfrm>
          <a:prstGeom prst="rect">
            <a:avLst/>
          </a:prstGeom>
          <a:noFill/>
        </p:spPr>
        <p:txBody>
          <a:bodyPr wrap="square" rtlCol="0">
            <a:spAutoFit/>
          </a:bodyPr>
          <a:lstStyle/>
          <a:p>
            <a:r>
              <a:rPr lang="en-GB" sz="1134" dirty="0"/>
              <a:t>Loughborough</a:t>
            </a:r>
          </a:p>
          <a:p>
            <a:r>
              <a:rPr lang="en-GB" sz="1134" dirty="0"/>
              <a:t>Swansea</a:t>
            </a:r>
          </a:p>
        </p:txBody>
      </p:sp>
      <p:cxnSp>
        <p:nvCxnSpPr>
          <p:cNvPr id="8" name="Straight Arrow Connector 7"/>
          <p:cNvCxnSpPr/>
          <p:nvPr/>
        </p:nvCxnSpPr>
        <p:spPr>
          <a:xfrm>
            <a:off x="7872063" y="944151"/>
            <a:ext cx="912263" cy="911351"/>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935537" y="1262803"/>
            <a:ext cx="1813914" cy="723037"/>
          </a:xfrm>
          <a:prstGeom prst="straightConnector1">
            <a:avLst/>
          </a:prstGeom>
          <a:ln w="12700">
            <a:solidFill>
              <a:schemeClr val="tx1">
                <a:lumMod val="50000"/>
                <a:lumOff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052225" y="247757"/>
            <a:ext cx="612017" cy="615938"/>
          </a:xfrm>
          <a:prstGeom prst="rect">
            <a:avLst/>
          </a:prstGeom>
          <a:noFill/>
        </p:spPr>
        <p:txBody>
          <a:bodyPr wrap="square" rtlCol="0">
            <a:spAutoFit/>
          </a:bodyPr>
          <a:lstStyle/>
          <a:p>
            <a:r>
              <a:rPr lang="en-GB" sz="1134" dirty="0"/>
              <a:t>Kent</a:t>
            </a:r>
          </a:p>
          <a:p>
            <a:r>
              <a:rPr lang="en-GB" sz="1134" dirty="0"/>
              <a:t>Bath</a:t>
            </a:r>
          </a:p>
          <a:p>
            <a:r>
              <a:rPr lang="en-GB" sz="1134" dirty="0"/>
              <a:t>Surrey</a:t>
            </a:r>
          </a:p>
        </p:txBody>
      </p:sp>
      <p:cxnSp>
        <p:nvCxnSpPr>
          <p:cNvPr id="12" name="Straight Arrow Connector 11"/>
          <p:cNvCxnSpPr/>
          <p:nvPr/>
        </p:nvCxnSpPr>
        <p:spPr>
          <a:xfrm>
            <a:off x="5502238" y="432011"/>
            <a:ext cx="2048007" cy="777621"/>
          </a:xfrm>
          <a:prstGeom prst="straightConnector1">
            <a:avLst/>
          </a:prstGeom>
          <a:ln w="127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502239" y="567170"/>
            <a:ext cx="1644043" cy="994718"/>
          </a:xfrm>
          <a:prstGeom prst="straightConnector1">
            <a:avLst/>
          </a:prstGeom>
          <a:ln w="127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502240" y="845189"/>
            <a:ext cx="1236032" cy="617764"/>
          </a:xfrm>
          <a:prstGeom prst="straightConnector1">
            <a:avLst/>
          </a:prstGeom>
          <a:ln w="12700">
            <a:solidFill>
              <a:schemeClr val="tx1">
                <a:lumMod val="50000"/>
                <a:lumOff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Oval 2"/>
          <p:cNvSpPr>
            <a:spLocks noChangeAspect="1"/>
          </p:cNvSpPr>
          <p:nvPr/>
        </p:nvSpPr>
        <p:spPr>
          <a:xfrm flipH="1" flipV="1">
            <a:off x="7738219" y="876193"/>
            <a:ext cx="60373" cy="61378"/>
          </a:xfrm>
          <a:prstGeom prst="ellipse">
            <a:avLst/>
          </a:prstGeom>
          <a:solidFill>
            <a:schemeClr val="tx1">
              <a:lumMod val="50000"/>
              <a:lumOff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01"/>
          </a:p>
        </p:txBody>
      </p:sp>
      <p:sp>
        <p:nvSpPr>
          <p:cNvPr id="16" name="Text Placeholder 1"/>
          <p:cNvSpPr>
            <a:spLocks noGrp="1"/>
          </p:cNvSpPr>
          <p:nvPr>
            <p:ph type="body" sz="quarter" idx="10"/>
          </p:nvPr>
        </p:nvSpPr>
        <p:spPr>
          <a:xfrm>
            <a:off x="1646088" y="405953"/>
            <a:ext cx="6048162" cy="481512"/>
          </a:xfrm>
        </p:spPr>
        <p:txBody>
          <a:bodyPr/>
          <a:lstStyle/>
          <a:p>
            <a:r>
              <a:rPr lang="en-GB" sz="1701" dirty="0"/>
              <a:t>Teaching Excellence and REF</a:t>
            </a:r>
          </a:p>
        </p:txBody>
      </p:sp>
    </p:spTree>
    <p:extLst>
      <p:ext uri="{BB962C8B-B14F-4D97-AF65-F5344CB8AC3E}">
        <p14:creationId xmlns:p14="http://schemas.microsoft.com/office/powerpoint/2010/main" val="20206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Summary</a:t>
            </a:r>
          </a:p>
        </p:txBody>
      </p:sp>
      <p:sp>
        <p:nvSpPr>
          <p:cNvPr id="3" name="Text Placeholder 2"/>
          <p:cNvSpPr>
            <a:spLocks noGrp="1"/>
          </p:cNvSpPr>
          <p:nvPr>
            <p:ph type="body" sz="quarter" idx="11"/>
          </p:nvPr>
        </p:nvSpPr>
        <p:spPr/>
        <p:txBody>
          <a:bodyPr/>
          <a:lstStyle/>
          <a:p>
            <a:r>
              <a:rPr lang="en-GB" sz="1512" dirty="0"/>
              <a:t>Teaching Excellence Framework proposes an alternative perspective on quality</a:t>
            </a:r>
          </a:p>
          <a:p>
            <a:endParaRPr lang="en-GB" sz="1512" dirty="0"/>
          </a:p>
          <a:p>
            <a:endParaRPr lang="en-GB" sz="1512" b="1" dirty="0"/>
          </a:p>
          <a:p>
            <a:endParaRPr lang="en-GB" sz="1512" dirty="0"/>
          </a:p>
          <a:p>
            <a:endParaRPr lang="en-GB" sz="1512" dirty="0"/>
          </a:p>
          <a:p>
            <a:endParaRPr lang="en-GB" sz="1512" dirty="0"/>
          </a:p>
          <a:p>
            <a:r>
              <a:rPr lang="en-GB" sz="1512" dirty="0"/>
              <a:t>		</a:t>
            </a:r>
          </a:p>
          <a:p>
            <a:endParaRPr lang="en-GB" sz="1512" dirty="0"/>
          </a:p>
          <a:p>
            <a:endParaRPr lang="en-GB" sz="1512" dirty="0"/>
          </a:p>
        </p:txBody>
      </p:sp>
    </p:spTree>
    <p:extLst>
      <p:ext uri="{BB962C8B-B14F-4D97-AF65-F5344CB8AC3E}">
        <p14:creationId xmlns:p14="http://schemas.microsoft.com/office/powerpoint/2010/main" val="31837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Summary</a:t>
            </a:r>
          </a:p>
        </p:txBody>
      </p:sp>
      <p:sp>
        <p:nvSpPr>
          <p:cNvPr id="3" name="Text Placeholder 2"/>
          <p:cNvSpPr>
            <a:spLocks noGrp="1"/>
          </p:cNvSpPr>
          <p:nvPr>
            <p:ph type="body" sz="quarter" idx="11"/>
          </p:nvPr>
        </p:nvSpPr>
        <p:spPr/>
        <p:txBody>
          <a:bodyPr/>
          <a:lstStyle/>
          <a:p>
            <a:r>
              <a:rPr lang="en-GB" sz="1512" dirty="0"/>
              <a:t>Teaching Excellence Framework proposes an alternative perspective on quality</a:t>
            </a:r>
          </a:p>
          <a:p>
            <a:endParaRPr lang="en-GB" sz="1512" dirty="0"/>
          </a:p>
          <a:p>
            <a:endParaRPr lang="en-GB" sz="1512" b="1" dirty="0"/>
          </a:p>
          <a:p>
            <a:endParaRPr lang="en-GB" sz="1512" dirty="0"/>
          </a:p>
          <a:p>
            <a:endParaRPr lang="en-GB" sz="1512" dirty="0"/>
          </a:p>
          <a:p>
            <a:endParaRPr lang="en-GB" sz="1512" dirty="0"/>
          </a:p>
          <a:p>
            <a:r>
              <a:rPr lang="en-GB" sz="1512" dirty="0"/>
              <a:t>		</a:t>
            </a:r>
          </a:p>
          <a:p>
            <a:endParaRPr lang="en-GB" sz="1512" dirty="0"/>
          </a:p>
          <a:p>
            <a:endParaRPr lang="en-GB" sz="1512" dirty="0"/>
          </a:p>
        </p:txBody>
      </p:sp>
      <p:sp>
        <p:nvSpPr>
          <p:cNvPr id="8" name="Oval 7"/>
          <p:cNvSpPr/>
          <p:nvPr/>
        </p:nvSpPr>
        <p:spPr>
          <a:xfrm>
            <a:off x="2342689" y="1656928"/>
            <a:ext cx="2211083" cy="221108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701" b="1" dirty="0"/>
              <a:t>Highlights diverse institutions</a:t>
            </a:r>
          </a:p>
        </p:txBody>
      </p:sp>
    </p:spTree>
    <p:extLst>
      <p:ext uri="{BB962C8B-B14F-4D97-AF65-F5344CB8AC3E}">
        <p14:creationId xmlns:p14="http://schemas.microsoft.com/office/powerpoint/2010/main" val="14566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Summary</a:t>
            </a:r>
          </a:p>
        </p:txBody>
      </p:sp>
      <p:sp>
        <p:nvSpPr>
          <p:cNvPr id="3" name="Text Placeholder 2"/>
          <p:cNvSpPr>
            <a:spLocks noGrp="1"/>
          </p:cNvSpPr>
          <p:nvPr>
            <p:ph type="body" sz="quarter" idx="11"/>
          </p:nvPr>
        </p:nvSpPr>
        <p:spPr/>
        <p:txBody>
          <a:bodyPr/>
          <a:lstStyle/>
          <a:p>
            <a:r>
              <a:rPr lang="en-GB" sz="1512" dirty="0"/>
              <a:t>Teaching Excellence Framework proposes an alternative perspective on quality</a:t>
            </a:r>
          </a:p>
          <a:p>
            <a:endParaRPr lang="en-GB" sz="1512" dirty="0"/>
          </a:p>
          <a:p>
            <a:endParaRPr lang="en-GB" sz="1512" b="1" dirty="0"/>
          </a:p>
          <a:p>
            <a:endParaRPr lang="en-GB" sz="1512" dirty="0"/>
          </a:p>
          <a:p>
            <a:endParaRPr lang="en-GB" sz="1512" dirty="0"/>
          </a:p>
          <a:p>
            <a:endParaRPr lang="en-GB" sz="1512" dirty="0"/>
          </a:p>
          <a:p>
            <a:r>
              <a:rPr lang="en-GB" sz="1512" dirty="0"/>
              <a:t>		</a:t>
            </a:r>
          </a:p>
          <a:p>
            <a:endParaRPr lang="en-GB" sz="1512" dirty="0"/>
          </a:p>
          <a:p>
            <a:endParaRPr lang="en-GB" sz="1512" dirty="0"/>
          </a:p>
        </p:txBody>
      </p:sp>
      <p:sp>
        <p:nvSpPr>
          <p:cNvPr id="9" name="Oval 8"/>
          <p:cNvSpPr/>
          <p:nvPr/>
        </p:nvSpPr>
        <p:spPr>
          <a:xfrm>
            <a:off x="2342689" y="1656928"/>
            <a:ext cx="2211083" cy="221108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701" b="1" dirty="0"/>
              <a:t>Highlights diverse institutions</a:t>
            </a:r>
          </a:p>
        </p:txBody>
      </p:sp>
      <p:sp>
        <p:nvSpPr>
          <p:cNvPr id="10" name="Oval 9"/>
          <p:cNvSpPr>
            <a:spLocks noChangeAspect="1"/>
          </p:cNvSpPr>
          <p:nvPr/>
        </p:nvSpPr>
        <p:spPr>
          <a:xfrm>
            <a:off x="3122127" y="3386545"/>
            <a:ext cx="1773654" cy="1773292"/>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701" b="1" dirty="0"/>
              <a:t>‘Non-aligned’</a:t>
            </a:r>
          </a:p>
        </p:txBody>
      </p:sp>
      <p:sp>
        <p:nvSpPr>
          <p:cNvPr id="12" name="Oval 11"/>
          <p:cNvSpPr/>
          <p:nvPr/>
        </p:nvSpPr>
        <p:spPr>
          <a:xfrm>
            <a:off x="6938530" y="3488981"/>
            <a:ext cx="2303459" cy="23029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701" b="1" dirty="0"/>
              <a:t>Interpretation and communication</a:t>
            </a:r>
          </a:p>
        </p:txBody>
      </p:sp>
      <p:sp>
        <p:nvSpPr>
          <p:cNvPr id="13" name="Oval 12"/>
          <p:cNvSpPr>
            <a:spLocks noChangeAspect="1"/>
          </p:cNvSpPr>
          <p:nvPr/>
        </p:nvSpPr>
        <p:spPr>
          <a:xfrm>
            <a:off x="1287731" y="3190839"/>
            <a:ext cx="1969400" cy="196899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701" b="1" dirty="0"/>
              <a:t>Midlands</a:t>
            </a:r>
          </a:p>
          <a:p>
            <a:pPr algn="ctr"/>
            <a:r>
              <a:rPr lang="en-GB" sz="1701" b="1" dirty="0"/>
              <a:t>Northern England</a:t>
            </a:r>
          </a:p>
        </p:txBody>
      </p:sp>
      <p:sp>
        <p:nvSpPr>
          <p:cNvPr id="14" name="Oval 13"/>
          <p:cNvSpPr>
            <a:spLocks noChangeAspect="1"/>
          </p:cNvSpPr>
          <p:nvPr/>
        </p:nvSpPr>
        <p:spPr>
          <a:xfrm>
            <a:off x="5417794" y="1894896"/>
            <a:ext cx="1972967" cy="197311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701" b="1" dirty="0"/>
              <a:t>Clarity and transparency of judgements</a:t>
            </a:r>
          </a:p>
        </p:txBody>
      </p:sp>
    </p:spTree>
    <p:extLst>
      <p:ext uri="{BB962C8B-B14F-4D97-AF65-F5344CB8AC3E}">
        <p14:creationId xmlns:p14="http://schemas.microsoft.com/office/powerpoint/2010/main" val="387048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Institutional Metric presentation to the assessment panel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653" y="1404095"/>
            <a:ext cx="8491009" cy="489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68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701" dirty="0"/>
              <a:t>So what data is available now (with benchmarks) </a:t>
            </a:r>
            <a:br>
              <a:rPr lang="en-GB" sz="1701" dirty="0"/>
            </a:br>
            <a:endParaRPr lang="en-GB" sz="1701" dirty="0"/>
          </a:p>
        </p:txBody>
      </p:sp>
      <p:sp>
        <p:nvSpPr>
          <p:cNvPr id="3" name="Text Placeholder 2"/>
          <p:cNvSpPr>
            <a:spLocks noGrp="1"/>
          </p:cNvSpPr>
          <p:nvPr>
            <p:ph type="body" sz="quarter" idx="11"/>
          </p:nvPr>
        </p:nvSpPr>
        <p:spPr/>
        <p:txBody>
          <a:bodyPr/>
          <a:lstStyle/>
          <a:p>
            <a:endParaRPr lang="en-GB" dirty="0" smtClean="0"/>
          </a:p>
          <a:p>
            <a:endParaRPr lang="en-GB" dirty="0"/>
          </a:p>
          <a:p>
            <a:endParaRPr lang="en-GB" dirty="0"/>
          </a:p>
          <a:p>
            <a:endParaRPr lang="en-GB" dirty="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64024961"/>
              </p:ext>
            </p:extLst>
          </p:nvPr>
        </p:nvGraphicFramePr>
        <p:xfrm>
          <a:off x="1977374" y="1558811"/>
          <a:ext cx="6902955" cy="3209899"/>
        </p:xfrm>
        <a:graphic>
          <a:graphicData uri="http://schemas.openxmlformats.org/drawingml/2006/table">
            <a:tbl>
              <a:tblPr firstRow="1" bandRow="1">
                <a:tableStyleId>{00A15C55-8517-42AA-B614-E9B94910E393}</a:tableStyleId>
              </a:tblPr>
              <a:tblGrid>
                <a:gridCol w="2306277"/>
                <a:gridCol w="2516622"/>
                <a:gridCol w="2080056"/>
              </a:tblGrid>
              <a:tr h="350409">
                <a:tc>
                  <a:txBody>
                    <a:bodyPr/>
                    <a:lstStyle/>
                    <a:p>
                      <a:r>
                        <a:rPr lang="en-GB" sz="1700" dirty="0" smtClean="0"/>
                        <a:t>Aspect</a:t>
                      </a:r>
                      <a:endParaRPr lang="en-GB" sz="1700" dirty="0"/>
                    </a:p>
                  </a:txBody>
                  <a:tcPr marL="86402" marR="86402" marT="43201" marB="43201"/>
                </a:tc>
                <a:tc>
                  <a:txBody>
                    <a:bodyPr/>
                    <a:lstStyle/>
                    <a:p>
                      <a:r>
                        <a:rPr lang="en-GB" sz="1700" dirty="0" smtClean="0"/>
                        <a:t>TEF proposal</a:t>
                      </a:r>
                      <a:endParaRPr lang="en-GB" sz="1700" dirty="0"/>
                    </a:p>
                  </a:txBody>
                  <a:tcPr marL="86402" marR="86402" marT="43201" marB="43201"/>
                </a:tc>
                <a:tc>
                  <a:txBody>
                    <a:bodyPr/>
                    <a:lstStyle/>
                    <a:p>
                      <a:r>
                        <a:rPr lang="en-GB" sz="1700" dirty="0" smtClean="0"/>
                        <a:t>THE</a:t>
                      </a:r>
                      <a:endParaRPr lang="en-GB" sz="1700" dirty="0"/>
                    </a:p>
                  </a:txBody>
                  <a:tcPr marL="86402" marR="86402" marT="43201" marB="43201"/>
                </a:tc>
              </a:tr>
              <a:tr h="1126516">
                <a:tc>
                  <a:txBody>
                    <a:bodyPr/>
                    <a:lstStyle/>
                    <a:p>
                      <a:r>
                        <a:rPr lang="en-GB" sz="1700" b="1" dirty="0" smtClean="0"/>
                        <a:t>Teaching Quality</a:t>
                      </a:r>
                      <a:endParaRPr lang="en-GB" sz="1700" b="1" dirty="0"/>
                    </a:p>
                  </a:txBody>
                  <a:tcPr marL="86402" marR="86402" marT="43201" marB="43201"/>
                </a:tc>
                <a:tc>
                  <a:txBody>
                    <a:bodyPr/>
                    <a:lstStyle/>
                    <a:p>
                      <a:r>
                        <a:rPr lang="en-GB" sz="1700" dirty="0" smtClean="0"/>
                        <a:t>NSS Q1-4 Teaching on course;</a:t>
                      </a:r>
                    </a:p>
                    <a:p>
                      <a:r>
                        <a:rPr lang="en-GB" sz="1700" dirty="0" smtClean="0"/>
                        <a:t>NSS Q5-9</a:t>
                      </a:r>
                      <a:r>
                        <a:rPr lang="en-GB" sz="1700" baseline="0" dirty="0" smtClean="0"/>
                        <a:t> Assessment and feedback</a:t>
                      </a:r>
                      <a:endParaRPr lang="en-GB" sz="1700" dirty="0"/>
                    </a:p>
                  </a:txBody>
                  <a:tcPr marL="86402" marR="86402" marT="43201" marB="43201"/>
                </a:tc>
                <a:tc>
                  <a:txBody>
                    <a:bodyPr/>
                    <a:lstStyle/>
                    <a:p>
                      <a:r>
                        <a:rPr lang="en-GB" sz="1700" dirty="0" smtClean="0"/>
                        <a:t>NSS Q22 Overall</a:t>
                      </a:r>
                      <a:r>
                        <a:rPr lang="en-GB" sz="1700" baseline="0" dirty="0" smtClean="0"/>
                        <a:t> Satisfaction</a:t>
                      </a:r>
                      <a:endParaRPr lang="en-GB" sz="1700" dirty="0"/>
                    </a:p>
                  </a:txBody>
                  <a:tcPr marL="86402" marR="86402" marT="43201" marB="43201"/>
                </a:tc>
              </a:tr>
              <a:tr h="866487">
                <a:tc>
                  <a:txBody>
                    <a:bodyPr/>
                    <a:lstStyle/>
                    <a:p>
                      <a:r>
                        <a:rPr lang="en-GB" sz="1700" b="1" dirty="0" smtClean="0"/>
                        <a:t>Learning</a:t>
                      </a:r>
                      <a:r>
                        <a:rPr lang="en-GB" sz="1700" b="1" baseline="0" dirty="0" smtClean="0"/>
                        <a:t> Environment</a:t>
                      </a:r>
                      <a:endParaRPr lang="en-GB" sz="1700" b="1" dirty="0"/>
                    </a:p>
                  </a:txBody>
                  <a:tcPr marL="86402" marR="86402" marT="43201" marB="43201"/>
                </a:tc>
                <a:tc>
                  <a:txBody>
                    <a:bodyPr/>
                    <a:lstStyle/>
                    <a:p>
                      <a:r>
                        <a:rPr lang="en-GB" sz="1700" dirty="0" smtClean="0"/>
                        <a:t>NSS Q10-12 Academic support;</a:t>
                      </a:r>
                    </a:p>
                    <a:p>
                      <a:r>
                        <a:rPr lang="en-GB" sz="1700" dirty="0" smtClean="0"/>
                        <a:t>Non-continuation (T3)</a:t>
                      </a:r>
                      <a:endParaRPr lang="en-GB" sz="1700" dirty="0"/>
                    </a:p>
                  </a:txBody>
                  <a:tcPr marL="86402" marR="86402" marT="43201" marB="43201"/>
                </a:tc>
                <a:tc>
                  <a:txBody>
                    <a:bodyPr/>
                    <a:lstStyle/>
                    <a:p>
                      <a:r>
                        <a:rPr lang="en-GB" sz="1700" dirty="0" smtClean="0"/>
                        <a:t>Projected Outcomes (T5)</a:t>
                      </a:r>
                      <a:endParaRPr lang="en-GB" sz="1700" dirty="0"/>
                    </a:p>
                  </a:txBody>
                  <a:tcPr marL="86402" marR="86402" marT="43201" marB="43201"/>
                </a:tc>
              </a:tr>
              <a:tr h="866487">
                <a:tc>
                  <a:txBody>
                    <a:bodyPr/>
                    <a:lstStyle/>
                    <a:p>
                      <a:r>
                        <a:rPr lang="en-GB" sz="1700" b="1" dirty="0" smtClean="0"/>
                        <a:t>Student Outcomes and Learning Gain</a:t>
                      </a:r>
                      <a:endParaRPr lang="en-GB" sz="1700" b="1" dirty="0"/>
                    </a:p>
                  </a:txBody>
                  <a:tcPr marL="86402" marR="86402" marT="43201" marB="43201"/>
                </a:tc>
                <a:tc>
                  <a:txBody>
                    <a:bodyPr/>
                    <a:lstStyle/>
                    <a:p>
                      <a:r>
                        <a:rPr lang="en-GB" sz="1700" dirty="0" smtClean="0"/>
                        <a:t>Employment</a:t>
                      </a:r>
                      <a:r>
                        <a:rPr lang="en-GB" sz="1700" baseline="0" dirty="0" smtClean="0"/>
                        <a:t> (DLHE); potential highly-skilled jobs metric</a:t>
                      </a:r>
                      <a:endParaRPr lang="en-GB" sz="1700" dirty="0"/>
                    </a:p>
                  </a:txBody>
                  <a:tcPr marL="86402" marR="86402" marT="43201" marB="43201"/>
                </a:tc>
                <a:tc>
                  <a:txBody>
                    <a:bodyPr/>
                    <a:lstStyle/>
                    <a:p>
                      <a:r>
                        <a:rPr lang="en-GB" sz="1700" dirty="0" smtClean="0"/>
                        <a:t>Graduate Destinations (DLHE)</a:t>
                      </a:r>
                      <a:endParaRPr lang="en-GB" sz="1700" dirty="0"/>
                    </a:p>
                  </a:txBody>
                  <a:tcPr marL="86402" marR="86402" marT="43201" marB="43201"/>
                </a:tc>
              </a:tr>
            </a:tbl>
          </a:graphicData>
        </a:graphic>
      </p:graphicFrame>
    </p:spTree>
    <p:extLst>
      <p:ext uri="{BB962C8B-B14F-4D97-AF65-F5344CB8AC3E}">
        <p14:creationId xmlns:p14="http://schemas.microsoft.com/office/powerpoint/2010/main" val="236881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Tree>
    <p:extLst>
      <p:ext uri="{BB962C8B-B14F-4D97-AF65-F5344CB8AC3E}">
        <p14:creationId xmlns:p14="http://schemas.microsoft.com/office/powerpoint/2010/main" val="171802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924" y="901442"/>
            <a:ext cx="8334083" cy="493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0"/>
          </p:nvPr>
        </p:nvSpPr>
        <p:spPr>
          <a:xfrm>
            <a:off x="1502083" y="261949"/>
            <a:ext cx="8040485" cy="481512"/>
          </a:xfrm>
        </p:spPr>
        <p:txBody>
          <a:bodyPr/>
          <a:lstStyle/>
          <a:p>
            <a:r>
              <a:rPr lang="en-GB" sz="1701" dirty="0"/>
              <a:t>Teaching Quality - NSS - Q1 </a:t>
            </a:r>
            <a:r>
              <a:rPr lang="en-GB" sz="1701" b="0" dirty="0"/>
              <a:t>(Staff are good at explaining things) </a:t>
            </a:r>
            <a:r>
              <a:rPr lang="en-GB" sz="1701" dirty="0" err="1"/>
              <a:t>v.s</a:t>
            </a:r>
            <a:r>
              <a:rPr lang="en-GB" sz="1701" dirty="0"/>
              <a:t>. Q22</a:t>
            </a:r>
            <a:endParaRPr lang="en-GB" sz="1701" b="0" dirty="0"/>
          </a:p>
        </p:txBody>
      </p:sp>
      <p:sp>
        <p:nvSpPr>
          <p:cNvPr id="6" name="TextBox 5"/>
          <p:cNvSpPr txBox="1"/>
          <p:nvPr/>
        </p:nvSpPr>
        <p:spPr>
          <a:xfrm>
            <a:off x="4400004" y="5871583"/>
            <a:ext cx="3756101" cy="354071"/>
          </a:xfrm>
          <a:prstGeom prst="rect">
            <a:avLst/>
          </a:prstGeom>
          <a:solidFill>
            <a:schemeClr val="bg1"/>
          </a:solidFill>
        </p:spPr>
        <p:txBody>
          <a:bodyPr wrap="square" rtlCol="0">
            <a:spAutoFit/>
          </a:bodyPr>
          <a:lstStyle/>
          <a:p>
            <a:r>
              <a:rPr lang="en-GB" sz="1701" dirty="0"/>
              <a:t>Q22 Overall satisfaction</a:t>
            </a:r>
          </a:p>
        </p:txBody>
      </p:sp>
      <p:sp>
        <p:nvSpPr>
          <p:cNvPr id="8" name="TextBox 7"/>
          <p:cNvSpPr txBox="1"/>
          <p:nvPr/>
        </p:nvSpPr>
        <p:spPr>
          <a:xfrm>
            <a:off x="1080118" y="2911633"/>
            <a:ext cx="446404" cy="480013"/>
          </a:xfrm>
          <a:prstGeom prst="rect">
            <a:avLst/>
          </a:prstGeom>
          <a:solidFill>
            <a:schemeClr val="bg1"/>
          </a:solidFill>
        </p:spPr>
        <p:txBody>
          <a:bodyPr vert="vert270" wrap="square" rtlCol="0">
            <a:spAutoFit/>
          </a:bodyPr>
          <a:lstStyle/>
          <a:p>
            <a:r>
              <a:rPr lang="en-GB" sz="1701" dirty="0"/>
              <a:t>Q1</a:t>
            </a:r>
          </a:p>
        </p:txBody>
      </p:sp>
      <p:sp>
        <p:nvSpPr>
          <p:cNvPr id="3" name="TextBox 2"/>
          <p:cNvSpPr txBox="1"/>
          <p:nvPr/>
        </p:nvSpPr>
        <p:spPr>
          <a:xfrm>
            <a:off x="7605294" y="6111165"/>
            <a:ext cx="2763075" cy="237757"/>
          </a:xfrm>
          <a:prstGeom prst="rect">
            <a:avLst/>
          </a:prstGeom>
          <a:noFill/>
        </p:spPr>
        <p:txBody>
          <a:bodyPr wrap="square" rtlCol="0">
            <a:spAutoFit/>
          </a:bodyPr>
          <a:lstStyle/>
          <a:p>
            <a:r>
              <a:rPr lang="en-GB" sz="945" dirty="0"/>
              <a:t>Source: HEFCE NSS 2015 Summary Data Taught</a:t>
            </a:r>
          </a:p>
        </p:txBody>
      </p:sp>
    </p:spTree>
    <p:extLst>
      <p:ext uri="{BB962C8B-B14F-4D97-AF65-F5344CB8AC3E}">
        <p14:creationId xmlns:p14="http://schemas.microsoft.com/office/powerpoint/2010/main" val="300059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2015</TotalTime>
  <Words>3460</Words>
  <Application>Microsoft Office PowerPoint</Application>
  <PresentationFormat>Custom</PresentationFormat>
  <Paragraphs>608</Paragraphs>
  <Slides>55</Slides>
  <Notes>50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Absolute Teaching Performance </vt:lpstr>
      <vt:lpstr>PowerPoint Presentation</vt:lpstr>
      <vt:lpstr>PowerPoint Presentation</vt:lpstr>
      <vt:lpstr>PowerPoint Presentation</vt:lpstr>
      <vt:lpstr>PowerPoint Presentation</vt:lpstr>
      <vt:lpstr>Market share of non-UK Undergraduates  (First Degree; order is relative teaching performance)</vt:lpstr>
      <vt:lpstr>Market share of non-UK Masters  (order is relative teaching performance)</vt:lpstr>
      <vt:lpstr>Non-UK Undergraduate market share by region (order is relative teaching performance)</vt:lpstr>
      <vt:lpstr>Non-UK Masters market share by region (order is relative teaching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TES GLobal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Barber</dc:creator>
  <cp:lastModifiedBy>Parr, Chris</cp:lastModifiedBy>
  <cp:revision>63</cp:revision>
  <dcterms:created xsi:type="dcterms:W3CDTF">2015-06-03T15:18:56Z</dcterms:created>
  <dcterms:modified xsi:type="dcterms:W3CDTF">2016-06-27T14:49:25Z</dcterms:modified>
</cp:coreProperties>
</file>