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8"/>
  </p:notes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973"/>
  </p:normalViewPr>
  <p:slideViewPr>
    <p:cSldViewPr snapToGrid="0" snapToObjects="1">
      <p:cViewPr varScale="1">
        <p:scale>
          <a:sx n="90" d="100"/>
          <a:sy n="90" d="100"/>
        </p:scale>
        <p:origin x="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6582A-F653-0743-AC95-0D54EEBCF32A}" type="datetimeFigureOut">
              <a:rPr lang="en-US" smtClean="0"/>
              <a:t>7/13/22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FCBEA-B7B3-D446-A670-7CB0E779FD96}" type="slidenum">
              <a:rPr lang="en-US" smtClean="0"/>
              <a:t>‹#›</a:t>
            </a:fld>
            <a:endParaRPr lang="en-US"/>
          </a:p>
        </p:txBody>
      </p:sp>
    </p:spTree>
    <p:extLst>
      <p:ext uri="{BB962C8B-B14F-4D97-AF65-F5344CB8AC3E}">
        <p14:creationId xmlns:p14="http://schemas.microsoft.com/office/powerpoint/2010/main" val="17024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words “decolonise”, “decolonising” and “decolonisation” have become “buzz” words in much academic discourse today empowerment reconciled for Aboriginal and Torres Strait Islander communities and resonate with much excitement, fervour and noise about teaching, learning and research which aims to bring about social justice and a future between Indigenous and non-Indigenous peoples. However, taking heed of Tuck and Yang’s almost decade old warning that ‘‘without mention of Indigenous peoples, our/their struggles for the recognition of our/their sovereignty, or the contributions of Indigenous intellectuals and activists to theories and frameworks of decolonization’’ (2012, p. 3) the word itself it becomes nothing more than a metaphor which recentres whiteness, resettles theory, and extends innocence to the colonial settler. Today I would like to acknowledge the problematics associated with </a:t>
            </a:r>
            <a:r>
              <a:rPr lang="en-AU" sz="1200" kern="1200" dirty="0" err="1">
                <a:solidFill>
                  <a:schemeClr val="tx1"/>
                </a:solidFill>
                <a:effectLst/>
                <a:latin typeface="+mn-lt"/>
                <a:ea typeface="+mn-ea"/>
                <a:cs typeface="+mn-cs"/>
              </a:rPr>
              <a:t>decolonis</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ing</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ation</a:t>
            </a:r>
            <a:r>
              <a:rPr lang="en-AU" sz="1200" kern="1200" dirty="0">
                <a:solidFill>
                  <a:schemeClr val="tx1"/>
                </a:solidFill>
                <a:effectLst/>
                <a:latin typeface="+mn-lt"/>
                <a:ea typeface="+mn-ea"/>
                <a:cs typeface="+mn-cs"/>
              </a:rPr>
              <a:t> buzz words, and take up instead the </a:t>
            </a:r>
            <a:r>
              <a:rPr lang="en-AU" sz="1200" kern="1200" dirty="0" err="1">
                <a:solidFill>
                  <a:schemeClr val="tx1"/>
                </a:solidFill>
                <a:effectLst/>
                <a:latin typeface="+mn-lt"/>
                <a:ea typeface="+mn-ea"/>
                <a:cs typeface="+mn-cs"/>
              </a:rPr>
              <a:t>ethico</a:t>
            </a:r>
            <a:r>
              <a:rPr lang="en-AU" sz="1200" kern="1200" dirty="0">
                <a:solidFill>
                  <a:schemeClr val="tx1"/>
                </a:solidFill>
                <a:effectLst/>
                <a:latin typeface="+mn-lt"/>
                <a:ea typeface="+mn-ea"/>
                <a:cs typeface="+mn-cs"/>
              </a:rPr>
              <a:t>-onto-epistemological praxis of “decoloniality” as “in relationality with” to do the work of untangling education from Western, Eurocentric and colonial systems. Inspired by the wondering and writing of </a:t>
            </a:r>
            <a:r>
              <a:rPr lang="en-AU" sz="1200" kern="1200" dirty="0" err="1">
                <a:solidFill>
                  <a:schemeClr val="tx1"/>
                </a:solidFill>
                <a:effectLst/>
                <a:latin typeface="+mn-lt"/>
                <a:ea typeface="+mn-ea"/>
                <a:cs typeface="+mn-cs"/>
              </a:rPr>
              <a:t>Potawami</a:t>
            </a:r>
            <a:r>
              <a:rPr lang="en-AU" sz="1200" kern="1200" dirty="0">
                <a:solidFill>
                  <a:schemeClr val="tx1"/>
                </a:solidFill>
                <a:effectLst/>
                <a:latin typeface="+mn-lt"/>
                <a:ea typeface="+mn-ea"/>
                <a:cs typeface="+mn-cs"/>
              </a:rPr>
              <a:t> Indigenous scientist and storyteller Robin Wall-Kimmerer and her work in Braiding Sweetgrass, I am going to depart from business as usual and share with you a story. </a:t>
            </a:r>
          </a:p>
          <a:p>
            <a:endParaRPr lang="en-US" dirty="0"/>
          </a:p>
        </p:txBody>
      </p:sp>
      <p:sp>
        <p:nvSpPr>
          <p:cNvPr id="4" name="Slide Number Placeholder 3"/>
          <p:cNvSpPr>
            <a:spLocks noGrp="1"/>
          </p:cNvSpPr>
          <p:nvPr>
            <p:ph type="sldNum" sz="quarter" idx="5"/>
          </p:nvPr>
        </p:nvSpPr>
        <p:spPr/>
        <p:txBody>
          <a:bodyPr/>
          <a:lstStyle/>
          <a:p>
            <a:fld id="{AD073F6F-CA65-0F4A-9C38-6A530BC418EB}" type="slidenum">
              <a:rPr lang="en-US" smtClean="0"/>
              <a:t>3</a:t>
            </a:fld>
            <a:endParaRPr lang="en-US"/>
          </a:p>
        </p:txBody>
      </p:sp>
    </p:spTree>
    <p:extLst>
      <p:ext uri="{BB962C8B-B14F-4D97-AF65-F5344CB8AC3E}">
        <p14:creationId xmlns:p14="http://schemas.microsoft.com/office/powerpoint/2010/main" val="26010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“How’s your presentation for the Times Higher Education webinar coming along Mum? Have you written anything yet?” </a:t>
            </a:r>
          </a:p>
          <a:p>
            <a:r>
              <a:rPr lang="en-AU" sz="1200" kern="1200" dirty="0">
                <a:solidFill>
                  <a:schemeClr val="tx1"/>
                </a:solidFill>
                <a:effectLst/>
                <a:latin typeface="+mn-lt"/>
                <a:ea typeface="+mn-ea"/>
                <a:cs typeface="+mn-cs"/>
              </a:rPr>
              <a:t>Hamish sing songs over his shoulder as we make our way along the mountainous path on </a:t>
            </a:r>
            <a:r>
              <a:rPr lang="en-AU" sz="1200" kern="1200" dirty="0" err="1">
                <a:solidFill>
                  <a:schemeClr val="tx1"/>
                </a:solidFill>
                <a:effectLst/>
                <a:latin typeface="+mn-lt"/>
                <a:ea typeface="+mn-ea"/>
                <a:cs typeface="+mn-cs"/>
              </a:rPr>
              <a:t>Kabi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Kabi</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Jinibara</a:t>
            </a:r>
            <a:r>
              <a:rPr lang="en-AU" sz="1200" kern="1200" dirty="0">
                <a:solidFill>
                  <a:schemeClr val="tx1"/>
                </a:solidFill>
                <a:effectLst/>
                <a:latin typeface="+mn-lt"/>
                <a:ea typeface="+mn-ea"/>
                <a:cs typeface="+mn-cs"/>
              </a:rPr>
              <a:t> country in Mapleton National Park, north of Brisbane on the Sunshine Coast. His words gently enter the comfortable silence we share and sit alongside us. Hiking on the weekend has become our “thing”, the thing that Hamish and I do together, and today we are stretching out to an overnight adventure. Carrying all that we need to sustain us on our backs, I am content to walk behind him; his legs are much longer than mine and he leads the way with an easy and carefree stride. </a:t>
            </a:r>
          </a:p>
          <a:p>
            <a:r>
              <a:rPr lang="en-AU" sz="1200" kern="1200" dirty="0">
                <a:solidFill>
                  <a:schemeClr val="tx1"/>
                </a:solidFill>
                <a:effectLst/>
                <a:latin typeface="+mn-lt"/>
                <a:ea typeface="+mn-ea"/>
                <a:cs typeface="+mn-cs"/>
              </a:rPr>
              <a:t>I hesitate for a moment before answering him, because the truth (or perhaps better, the un-lie) is that I have been stuttering over the words to present about doing decoloniality as in relationality with because I am afraid. I have been in relationality with </a:t>
            </a:r>
            <a:r>
              <a:rPr lang="en-AU" sz="1200" kern="1200" dirty="0" err="1">
                <a:solidFill>
                  <a:schemeClr val="tx1"/>
                </a:solidFill>
                <a:effectLst/>
                <a:latin typeface="+mn-lt"/>
                <a:ea typeface="+mn-ea"/>
                <a:cs typeface="+mn-cs"/>
              </a:rPr>
              <a:t>Yanyuwa</a:t>
            </a:r>
            <a:r>
              <a:rPr lang="en-AU" sz="1200" kern="1200" dirty="0">
                <a:solidFill>
                  <a:schemeClr val="tx1"/>
                </a:solidFill>
                <a:effectLst/>
                <a:latin typeface="+mn-lt"/>
                <a:ea typeface="+mn-ea"/>
                <a:cs typeface="+mn-cs"/>
              </a:rPr>
              <a:t>, Garrwa, Mara and </a:t>
            </a:r>
            <a:r>
              <a:rPr lang="en-AU" sz="1200" kern="1200" dirty="0" err="1">
                <a:solidFill>
                  <a:schemeClr val="tx1"/>
                </a:solidFill>
                <a:effectLst/>
                <a:latin typeface="+mn-lt"/>
                <a:ea typeface="+mn-ea"/>
                <a:cs typeface="+mn-cs"/>
              </a:rPr>
              <a:t>Kudanji</a:t>
            </a:r>
            <a:r>
              <a:rPr lang="en-AU" sz="1200" kern="1200" dirty="0">
                <a:solidFill>
                  <a:schemeClr val="tx1"/>
                </a:solidFill>
                <a:effectLst/>
                <a:latin typeface="+mn-lt"/>
                <a:ea typeface="+mn-ea"/>
                <a:cs typeface="+mn-cs"/>
              </a:rPr>
              <a:t> peoples since I began my doctoral work at </a:t>
            </a:r>
            <a:r>
              <a:rPr lang="en-AU" sz="1200" kern="1200" dirty="0" err="1">
                <a:solidFill>
                  <a:schemeClr val="tx1"/>
                </a:solidFill>
                <a:effectLst/>
                <a:latin typeface="+mn-lt"/>
                <a:ea typeface="+mn-ea"/>
                <a:cs typeface="+mn-cs"/>
              </a:rPr>
              <a:t>Burrulula</a:t>
            </a:r>
            <a:r>
              <a:rPr lang="en-AU" sz="1200" kern="1200" dirty="0">
                <a:solidFill>
                  <a:schemeClr val="tx1"/>
                </a:solidFill>
                <a:effectLst/>
                <a:latin typeface="+mn-lt"/>
                <a:ea typeface="+mn-ea"/>
                <a:cs typeface="+mn-cs"/>
              </a:rPr>
              <a:t> in the Northern Territory of Australia in the early 1990s. Being in relationality with </a:t>
            </a:r>
            <a:r>
              <a:rPr lang="en-AU" sz="1200" kern="1200" dirty="0" err="1">
                <a:solidFill>
                  <a:schemeClr val="tx1"/>
                </a:solidFill>
                <a:effectLst/>
                <a:latin typeface="+mn-lt"/>
                <a:ea typeface="+mn-ea"/>
                <a:cs typeface="+mn-cs"/>
              </a:rPr>
              <a:t>Yanyuwa</a:t>
            </a:r>
            <a:r>
              <a:rPr lang="en-AU" sz="1200" kern="1200" dirty="0">
                <a:solidFill>
                  <a:schemeClr val="tx1"/>
                </a:solidFill>
                <a:effectLst/>
                <a:latin typeface="+mn-lt"/>
                <a:ea typeface="+mn-ea"/>
                <a:cs typeface="+mn-cs"/>
              </a:rPr>
              <a:t>, Garrwa, Mara and </a:t>
            </a:r>
            <a:r>
              <a:rPr lang="en-AU" sz="1200" kern="1200" dirty="0" err="1">
                <a:solidFill>
                  <a:schemeClr val="tx1"/>
                </a:solidFill>
                <a:effectLst/>
                <a:latin typeface="+mn-lt"/>
                <a:ea typeface="+mn-ea"/>
                <a:cs typeface="+mn-cs"/>
              </a:rPr>
              <a:t>Kudanji</a:t>
            </a:r>
            <a:r>
              <a:rPr lang="en-AU" sz="1200" kern="1200" dirty="0">
                <a:solidFill>
                  <a:schemeClr val="tx1"/>
                </a:solidFill>
                <a:effectLst/>
                <a:latin typeface="+mn-lt"/>
                <a:ea typeface="+mn-ea"/>
                <a:cs typeface="+mn-cs"/>
              </a:rPr>
              <a:t> women was and always will be a gift given to me—me, a white-settler-colonial-woman—about ways of being, doing and knowing as Aboriginal women in the world. This gift fills me to over-flowing with reciprocity; the messy intersectionality I bring as a white-settler-colonial woman insists a sense-and-response-ability to return everything I have been given full circle. I smile to myself as I remember Hamish’s great grandmother Annie a-</a:t>
            </a:r>
            <a:r>
              <a:rPr lang="en-AU" sz="1200" kern="1200" dirty="0" err="1">
                <a:solidFill>
                  <a:schemeClr val="tx1"/>
                </a:solidFill>
                <a:effectLst/>
                <a:latin typeface="+mn-lt"/>
                <a:ea typeface="+mn-ea"/>
                <a:cs typeface="+mn-cs"/>
              </a:rPr>
              <a:t>Karrakayn</a:t>
            </a:r>
            <a:r>
              <a:rPr lang="en-AU" sz="1200" kern="1200" dirty="0">
                <a:solidFill>
                  <a:schemeClr val="tx1"/>
                </a:solidFill>
                <a:effectLst/>
                <a:latin typeface="+mn-lt"/>
                <a:ea typeface="+mn-ea"/>
                <a:cs typeface="+mn-cs"/>
              </a:rPr>
              <a:t> Isaac remind me gently but firmly that she didn’t give me this gift for nothing; it was never intended for me to keep for myself alone but to pass on. Sharing my thoughts about doing decoloniality in relationality with, I think and wonder, might be the most respectful and sense-and-response-able way I can give back—and that, is why I am terrified. </a:t>
            </a:r>
          </a:p>
          <a:p>
            <a:r>
              <a:rPr lang="en-AU" sz="1200" kern="1200" dirty="0">
                <a:solidFill>
                  <a:schemeClr val="tx1"/>
                </a:solidFill>
                <a:effectLst/>
                <a:latin typeface="+mn-lt"/>
                <a:ea typeface="+mn-ea"/>
                <a:cs typeface="+mn-cs"/>
              </a:rPr>
              <a:t> “So, what’s the focus of your talk then?” </a:t>
            </a:r>
          </a:p>
          <a:p>
            <a:r>
              <a:rPr lang="en-AU" sz="1200" kern="1200" dirty="0">
                <a:solidFill>
                  <a:schemeClr val="tx1"/>
                </a:solidFill>
                <a:effectLst/>
                <a:latin typeface="+mn-lt"/>
                <a:ea typeface="+mn-ea"/>
                <a:cs typeface="+mn-cs"/>
              </a:rPr>
              <a:t>“I’m actually speaking about—well, trying to speak about my relationships to your family – our family - your </a:t>
            </a:r>
            <a:r>
              <a:rPr lang="en-AU" sz="1200" kern="1200" dirty="0" err="1">
                <a:solidFill>
                  <a:schemeClr val="tx1"/>
                </a:solidFill>
                <a:effectLst/>
                <a:latin typeface="+mn-lt"/>
                <a:ea typeface="+mn-ea"/>
                <a:cs typeface="+mn-cs"/>
              </a:rPr>
              <a:t>Yanyuwa</a:t>
            </a:r>
            <a:r>
              <a:rPr lang="en-AU" sz="1200" kern="1200" dirty="0">
                <a:solidFill>
                  <a:schemeClr val="tx1"/>
                </a:solidFill>
                <a:effectLst/>
                <a:latin typeface="+mn-lt"/>
                <a:ea typeface="+mn-ea"/>
                <a:cs typeface="+mn-cs"/>
              </a:rPr>
              <a:t> family and your great grandmother”, I explain. </a:t>
            </a:r>
          </a:p>
          <a:p>
            <a:r>
              <a:rPr lang="en-AU" sz="1200" kern="1200" dirty="0">
                <a:solidFill>
                  <a:schemeClr val="tx1"/>
                </a:solidFill>
                <a:effectLst/>
                <a:latin typeface="+mn-lt"/>
                <a:ea typeface="+mn-ea"/>
                <a:cs typeface="+mn-cs"/>
              </a:rPr>
              <a:t>“Did I ever meet her?” Hamish has been to visit his family at </a:t>
            </a:r>
            <a:r>
              <a:rPr lang="en-AU" sz="1200" kern="1200" dirty="0" err="1">
                <a:solidFill>
                  <a:schemeClr val="tx1"/>
                </a:solidFill>
                <a:effectLst/>
                <a:latin typeface="+mn-lt"/>
                <a:ea typeface="+mn-ea"/>
                <a:cs typeface="+mn-cs"/>
              </a:rPr>
              <a:t>Burrulula</a:t>
            </a:r>
            <a:r>
              <a:rPr lang="en-AU" sz="1200" kern="1200" dirty="0">
                <a:solidFill>
                  <a:schemeClr val="tx1"/>
                </a:solidFill>
                <a:effectLst/>
                <a:latin typeface="+mn-lt"/>
                <a:ea typeface="+mn-ea"/>
                <a:cs typeface="+mn-cs"/>
              </a:rPr>
              <a:t> a number of times.</a:t>
            </a:r>
          </a:p>
          <a:p>
            <a:r>
              <a:rPr lang="en-AU" sz="1200" kern="1200" dirty="0">
                <a:solidFill>
                  <a:schemeClr val="tx1"/>
                </a:solidFill>
                <a:effectLst/>
                <a:latin typeface="+mn-lt"/>
                <a:ea typeface="+mn-ea"/>
                <a:cs typeface="+mn-cs"/>
              </a:rPr>
              <a:t>“No, that </a:t>
            </a:r>
            <a:r>
              <a:rPr lang="en-AU" sz="1200" kern="1200" dirty="0" err="1">
                <a:solidFill>
                  <a:schemeClr val="tx1"/>
                </a:solidFill>
                <a:effectLst/>
                <a:latin typeface="+mn-lt"/>
                <a:ea typeface="+mn-ea"/>
                <a:cs typeface="+mn-cs"/>
              </a:rPr>
              <a:t>bardibardi</a:t>
            </a:r>
            <a:r>
              <a:rPr lang="en-AU" sz="1200" kern="1200" dirty="0">
                <a:solidFill>
                  <a:schemeClr val="tx1"/>
                </a:solidFill>
                <a:effectLst/>
                <a:latin typeface="+mn-lt"/>
                <a:ea typeface="+mn-ea"/>
                <a:cs typeface="+mn-cs"/>
              </a:rPr>
              <a:t> had passed by the time you got there </a:t>
            </a:r>
            <a:r>
              <a:rPr lang="en-AU" sz="1200" kern="1200" dirty="0" err="1">
                <a:solidFill>
                  <a:schemeClr val="tx1"/>
                </a:solidFill>
                <a:effectLst/>
                <a:latin typeface="+mn-lt"/>
                <a:ea typeface="+mn-ea"/>
                <a:cs typeface="+mn-cs"/>
              </a:rPr>
              <a:t>Mishka</a:t>
            </a:r>
            <a:r>
              <a:rPr lang="en-AU" sz="1200" kern="1200" dirty="0">
                <a:solidFill>
                  <a:schemeClr val="tx1"/>
                </a:solidFill>
                <a:effectLst/>
                <a:latin typeface="+mn-lt"/>
                <a:ea typeface="+mn-ea"/>
                <a:cs typeface="+mn-cs"/>
              </a:rPr>
              <a:t>”, I pause. “She was a special old lady, that’s for sure. A woman full of Law, a Law-full </a:t>
            </a:r>
            <a:r>
              <a:rPr lang="en-AU" sz="1200" kern="1200" dirty="0" err="1">
                <a:solidFill>
                  <a:schemeClr val="tx1"/>
                </a:solidFill>
                <a:effectLst/>
                <a:latin typeface="+mn-lt"/>
                <a:ea typeface="+mn-ea"/>
                <a:cs typeface="+mn-cs"/>
              </a:rPr>
              <a:t>Yanyuwa</a:t>
            </a:r>
            <a:r>
              <a:rPr lang="en-AU" sz="1200" kern="1200" dirty="0">
                <a:solidFill>
                  <a:schemeClr val="tx1"/>
                </a:solidFill>
                <a:effectLst/>
                <a:latin typeface="+mn-lt"/>
                <a:ea typeface="+mn-ea"/>
                <a:cs typeface="+mn-cs"/>
              </a:rPr>
              <a:t> woman, the most senior Law woman at </a:t>
            </a:r>
            <a:r>
              <a:rPr lang="en-AU" sz="1200" kern="1200" dirty="0" err="1">
                <a:solidFill>
                  <a:schemeClr val="tx1"/>
                </a:solidFill>
                <a:effectLst/>
                <a:latin typeface="+mn-lt"/>
                <a:ea typeface="+mn-ea"/>
                <a:cs typeface="+mn-cs"/>
              </a:rPr>
              <a:t>Burrulula</a:t>
            </a:r>
            <a:r>
              <a:rPr lang="en-AU" sz="1200" kern="1200" dirty="0">
                <a:solidFill>
                  <a:schemeClr val="tx1"/>
                </a:solidFill>
                <a:effectLst/>
                <a:latin typeface="+mn-lt"/>
                <a:ea typeface="+mn-ea"/>
                <a:cs typeface="+mn-cs"/>
              </a:rPr>
              <a:t> I knew who spoke and sang for and with her people, her ceremony, her culture and her country”. </a:t>
            </a:r>
          </a:p>
          <a:p>
            <a:r>
              <a:rPr lang="en-AU" sz="1200" kern="1200" dirty="0">
                <a:solidFill>
                  <a:schemeClr val="tx1"/>
                </a:solidFill>
                <a:effectLst/>
                <a:latin typeface="+mn-lt"/>
                <a:ea typeface="+mn-ea"/>
                <a:cs typeface="+mn-cs"/>
              </a:rPr>
              <a:t>“Is that what you are going to present, about the women’s Law she held?” </a:t>
            </a:r>
          </a:p>
          <a:p>
            <a:r>
              <a:rPr lang="en-AU" sz="1200" kern="1200" dirty="0">
                <a:solidFill>
                  <a:schemeClr val="tx1"/>
                </a:solidFill>
                <a:effectLst/>
                <a:latin typeface="+mn-lt"/>
                <a:ea typeface="+mn-ea"/>
                <a:cs typeface="+mn-cs"/>
              </a:rPr>
              <a:t>“I don’t think so </a:t>
            </a:r>
            <a:r>
              <a:rPr lang="en-AU" sz="1200" kern="1200" dirty="0" err="1">
                <a:solidFill>
                  <a:schemeClr val="tx1"/>
                </a:solidFill>
                <a:effectLst/>
                <a:latin typeface="+mn-lt"/>
                <a:ea typeface="+mn-ea"/>
                <a:cs typeface="+mn-cs"/>
              </a:rPr>
              <a:t>Mishka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Yanyuwa</a:t>
            </a:r>
            <a:r>
              <a:rPr lang="en-AU" sz="1200" kern="1200" dirty="0">
                <a:solidFill>
                  <a:schemeClr val="tx1"/>
                </a:solidFill>
                <a:effectLst/>
                <a:latin typeface="+mn-lt"/>
                <a:ea typeface="+mn-ea"/>
                <a:cs typeface="+mn-cs"/>
              </a:rPr>
              <a:t> women’s Law is a story that is not mine to tell”.</a:t>
            </a:r>
          </a:p>
          <a:p>
            <a:r>
              <a:rPr lang="en-AU" sz="1200" kern="1200" dirty="0">
                <a:solidFill>
                  <a:schemeClr val="tx1"/>
                </a:solidFill>
                <a:effectLst/>
                <a:latin typeface="+mn-lt"/>
                <a:ea typeface="+mn-ea"/>
                <a:cs typeface="+mn-cs"/>
              </a:rPr>
              <a:t> “Why not? Because you’re not </a:t>
            </a:r>
            <a:r>
              <a:rPr lang="en-AU" sz="1200" kern="1200" dirty="0" err="1">
                <a:solidFill>
                  <a:schemeClr val="tx1"/>
                </a:solidFill>
                <a:effectLst/>
                <a:latin typeface="+mn-lt"/>
                <a:ea typeface="+mn-ea"/>
                <a:cs typeface="+mn-cs"/>
              </a:rPr>
              <a:t>Yanyuwa</a:t>
            </a:r>
            <a:r>
              <a:rPr lang="en-AU" sz="1200" kern="1200" dirty="0">
                <a:solidFill>
                  <a:schemeClr val="tx1"/>
                </a:solidFill>
                <a:effectLst/>
                <a:latin typeface="+mn-lt"/>
                <a:ea typeface="+mn-ea"/>
                <a:cs typeface="+mn-cs"/>
              </a:rPr>
              <a:t>, not Aboriginal like me?”</a:t>
            </a:r>
          </a:p>
          <a:p>
            <a:r>
              <a:rPr lang="en-AU" sz="1200" kern="1200" dirty="0">
                <a:solidFill>
                  <a:schemeClr val="tx1"/>
                </a:solidFill>
                <a:effectLst/>
                <a:latin typeface="+mn-lt"/>
                <a:ea typeface="+mn-ea"/>
                <a:cs typeface="+mn-cs"/>
              </a:rPr>
              <a:t>Out of the mouths of babes; the difference between us. Doing decoloniality in education for me is thinking with, becoming with, being in relationality </a:t>
            </a:r>
            <a:r>
              <a:rPr lang="en-AU" sz="1200" i="1" kern="1200" dirty="0">
                <a:solidFill>
                  <a:schemeClr val="tx1"/>
                </a:solidFill>
                <a:effectLst/>
                <a:latin typeface="+mn-lt"/>
                <a:ea typeface="+mn-ea"/>
                <a:cs typeface="+mn-cs"/>
              </a:rPr>
              <a:t>with </a:t>
            </a:r>
            <a:r>
              <a:rPr lang="en-AU" sz="1200" kern="1200" dirty="0">
                <a:solidFill>
                  <a:schemeClr val="tx1"/>
                </a:solidFill>
                <a:effectLst/>
                <a:latin typeface="+mn-lt"/>
                <a:ea typeface="+mn-ea"/>
                <a:cs typeface="+mn-cs"/>
              </a:rPr>
              <a:t>my subjectivities as not Aboriginal, as white-settler-colonial-woman. I use the word “with” in the phrase in relationality with deliberately to pay attention and evoke its status as a </a:t>
            </a:r>
            <a:r>
              <a:rPr lang="en-AU" sz="1200" kern="1200" dirty="0" err="1">
                <a:solidFill>
                  <a:schemeClr val="tx1"/>
                </a:solidFill>
                <a:effectLst/>
                <a:latin typeface="+mn-lt"/>
                <a:ea typeface="+mn-ea"/>
                <a:cs typeface="+mn-cs"/>
              </a:rPr>
              <a:t>contronym</a:t>
            </a:r>
            <a:r>
              <a:rPr lang="en-AU" sz="1200" kern="1200" dirty="0">
                <a:solidFill>
                  <a:schemeClr val="tx1"/>
                </a:solidFill>
                <a:effectLst/>
                <a:latin typeface="+mn-lt"/>
                <a:ea typeface="+mn-ea"/>
                <a:cs typeface="+mn-cs"/>
              </a:rPr>
              <a:t>, a category of word that is its own opposite—“with” holds the double meanings against and alongside. Using the phrase “in relationality with difference”, rather than “in relationality </a:t>
            </a:r>
            <a:r>
              <a:rPr lang="en-AU" sz="1200" i="1" kern="1200" dirty="0">
                <a:solidFill>
                  <a:schemeClr val="tx1"/>
                </a:solidFill>
                <a:effectLst/>
                <a:latin typeface="+mn-lt"/>
                <a:ea typeface="+mn-ea"/>
                <a:cs typeface="+mn-cs"/>
              </a:rPr>
              <a:t>to</a:t>
            </a:r>
            <a:r>
              <a:rPr lang="en-AU" sz="1200" kern="1200" dirty="0">
                <a:solidFill>
                  <a:schemeClr val="tx1"/>
                </a:solidFill>
                <a:effectLst/>
                <a:latin typeface="+mn-lt"/>
                <a:ea typeface="+mn-ea"/>
                <a:cs typeface="+mn-cs"/>
              </a:rPr>
              <a:t> difference” or “in relationality </a:t>
            </a:r>
            <a:r>
              <a:rPr lang="en-AU" sz="1200" i="1" kern="1200" dirty="0">
                <a:solidFill>
                  <a:schemeClr val="tx1"/>
                </a:solidFill>
                <a:effectLst/>
                <a:latin typeface="+mn-lt"/>
                <a:ea typeface="+mn-ea"/>
                <a:cs typeface="+mn-cs"/>
              </a:rPr>
              <a:t>of</a:t>
            </a:r>
            <a:r>
              <a:rPr lang="en-AU" sz="1200" kern="1200" dirty="0">
                <a:solidFill>
                  <a:schemeClr val="tx1"/>
                </a:solidFill>
                <a:effectLst/>
                <a:latin typeface="+mn-lt"/>
                <a:ea typeface="+mn-ea"/>
                <a:cs typeface="+mn-cs"/>
              </a:rPr>
              <a:t> difference” seems a necessary move to make because in and of itself the word gestures to the entanglements of two - colonisers and colonised - in any moves to decoloniality. </a:t>
            </a:r>
          </a:p>
          <a:p>
            <a:endParaRPr lang="en-US" dirty="0"/>
          </a:p>
        </p:txBody>
      </p:sp>
      <p:sp>
        <p:nvSpPr>
          <p:cNvPr id="4" name="Slide Number Placeholder 3"/>
          <p:cNvSpPr>
            <a:spLocks noGrp="1"/>
          </p:cNvSpPr>
          <p:nvPr>
            <p:ph type="sldNum" sz="quarter" idx="5"/>
          </p:nvPr>
        </p:nvSpPr>
        <p:spPr/>
        <p:txBody>
          <a:bodyPr/>
          <a:lstStyle/>
          <a:p>
            <a:fld id="{AD073F6F-CA65-0F4A-9C38-6A530BC418EB}" type="slidenum">
              <a:rPr lang="en-US" smtClean="0"/>
              <a:t>4</a:t>
            </a:fld>
            <a:endParaRPr lang="en-US"/>
          </a:p>
        </p:txBody>
      </p:sp>
    </p:spTree>
    <p:extLst>
      <p:ext uri="{BB962C8B-B14F-4D97-AF65-F5344CB8AC3E}">
        <p14:creationId xmlns:p14="http://schemas.microsoft.com/office/powerpoint/2010/main" val="297628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 begin this dance to decoloniality, there are four words that embody the beginning of being-in-relationality with. White-settler-colonial-woman. White. There is no denying it. My body wears it, my thoughts carry it, and my heart is struck asunder into the binary of the difference it holds. Settler. The Mackinlay’s “settled” in Edinburgh after being forcibly removed from their ancestral clan lands at </a:t>
            </a:r>
            <a:r>
              <a:rPr lang="en-AU" sz="1200" kern="1200" dirty="0" err="1">
                <a:solidFill>
                  <a:schemeClr val="tx1"/>
                </a:solidFill>
                <a:effectLst/>
                <a:latin typeface="+mn-lt"/>
                <a:ea typeface="+mn-ea"/>
                <a:cs typeface="+mn-cs"/>
              </a:rPr>
              <a:t>Wicke</a:t>
            </a:r>
            <a:r>
              <a:rPr lang="en-AU" sz="1200" kern="1200" dirty="0">
                <a:solidFill>
                  <a:schemeClr val="tx1"/>
                </a:solidFill>
                <a:effectLst/>
                <a:latin typeface="+mn-lt"/>
                <a:ea typeface="+mn-ea"/>
                <a:cs typeface="+mn-cs"/>
              </a:rPr>
              <a:t> in the north of Scotland during the Highland Clearances by the English. In 1836 George Mackinlay sailed from Edinburgh with his wife Martha Barr and “settled” in Australia after acquiring land at Temora in NSW. Colonial. I am a daughter, an heiress, and an agent of this system which remains as much in the present as in the past. Jackie Huggins’ reminder plays on repeat as I lay my head down on a different kind of pillow and she is not concerned with soothing or smoothing, “White women are colonisers too”. Woman. I am a cis-gendered heterosexual 51-year-old female and mother to my children </a:t>
            </a:r>
            <a:r>
              <a:rPr lang="en-AU" sz="1200" kern="1200" dirty="0" err="1">
                <a:solidFill>
                  <a:schemeClr val="tx1"/>
                </a:solidFill>
                <a:effectLst/>
                <a:latin typeface="+mn-lt"/>
                <a:ea typeface="+mn-ea"/>
                <a:cs typeface="+mn-cs"/>
              </a:rPr>
              <a:t>Macsen</a:t>
            </a:r>
            <a:r>
              <a:rPr lang="en-AU" sz="1200" kern="1200" dirty="0">
                <a:solidFill>
                  <a:schemeClr val="tx1"/>
                </a:solidFill>
                <a:effectLst/>
                <a:latin typeface="+mn-lt"/>
                <a:ea typeface="+mn-ea"/>
                <a:cs typeface="+mn-cs"/>
              </a:rPr>
              <a:t> and Hamish. I am a gender normative performing the social construction of the category I have been handed. All four words—white-settler-colonial-woman—are woven in relationality with; braids of belonging whose burdens remain necessarily entangled. I am still learning to live with the discomforts of the knots as they push and pull on the turns in-between, because the alternative; the alternative is comfort which breeds—rather than, braids—complacency, complicity and collusions with the un-kind of control the four words -white-settler-colonial-woman exude and employ.</a:t>
            </a:r>
          </a:p>
          <a:p>
            <a:endParaRPr lang="en-US" dirty="0"/>
          </a:p>
        </p:txBody>
      </p:sp>
      <p:sp>
        <p:nvSpPr>
          <p:cNvPr id="4" name="Slide Number Placeholder 3"/>
          <p:cNvSpPr>
            <a:spLocks noGrp="1"/>
          </p:cNvSpPr>
          <p:nvPr>
            <p:ph type="sldNum" sz="quarter" idx="5"/>
          </p:nvPr>
        </p:nvSpPr>
        <p:spPr/>
        <p:txBody>
          <a:bodyPr/>
          <a:lstStyle/>
          <a:p>
            <a:fld id="{AD073F6F-CA65-0F4A-9C38-6A530BC418EB}" type="slidenum">
              <a:rPr lang="en-US" smtClean="0"/>
              <a:t>5</a:t>
            </a:fld>
            <a:endParaRPr lang="en-US"/>
          </a:p>
        </p:txBody>
      </p:sp>
    </p:spTree>
    <p:extLst>
      <p:ext uri="{BB962C8B-B14F-4D97-AF65-F5344CB8AC3E}">
        <p14:creationId xmlns:p14="http://schemas.microsoft.com/office/powerpoint/2010/main" val="388222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Being in relationality with then, is doing decoloniality in the classroom, in the curriculum and the educational communities in which we live, work and love in. If we begin to embody “in-relationality with” as a most necessary companion in our teaching and learning praxis, we enter into a spiralling circle of “R’s”. Think-with, become-with, be in relationality with me in this forever on the way process for a moment. </a:t>
            </a:r>
          </a:p>
          <a:p>
            <a:r>
              <a:rPr lang="en-AU" sz="1200" kern="1200" dirty="0">
                <a:solidFill>
                  <a:schemeClr val="tx1"/>
                </a:solidFill>
                <a:effectLst/>
                <a:latin typeface="+mn-lt"/>
                <a:ea typeface="+mn-ea"/>
                <a:cs typeface="+mn-cs"/>
              </a:rPr>
              <a:t>RELATIONALITY. RESPECT. RE/SEARCH. RITES. RIGHTS. RECOGNITION. REFLEXIVITY. RESPONSE-ABILITY. RE/PRESENTATION. RECIPROCITY. RESTOR(Y)ATION. RESPAIR.</a:t>
            </a:r>
          </a:p>
          <a:p>
            <a:r>
              <a:rPr lang="en-AU" sz="1200" kern="1200" dirty="0">
                <a:solidFill>
                  <a:schemeClr val="tx1"/>
                </a:solidFill>
                <a:effectLst/>
                <a:latin typeface="+mn-lt"/>
                <a:ea typeface="+mn-ea"/>
                <a:cs typeface="+mn-cs"/>
              </a:rPr>
              <a:t>Which words whisper quietly and ask you to pay attention? Where does your attention wander to tell your own intersectional story of being in relationality with decoloniality? </a:t>
            </a:r>
          </a:p>
          <a:p>
            <a:r>
              <a:rPr lang="en-AU" sz="1200" kern="1200" dirty="0">
                <a:solidFill>
                  <a:schemeClr val="tx1"/>
                </a:solidFill>
                <a:effectLst/>
                <a:latin typeface="+mn-lt"/>
                <a:ea typeface="+mn-ea"/>
                <a:cs typeface="+mn-cs"/>
              </a:rPr>
              <a:t>Let me leave with these final thoughts. Doing decoloniality in relationality with searches, seeks, and signals us to move towards elsewhere. To </a:t>
            </a:r>
            <a:r>
              <a:rPr lang="en-AU" sz="1200" kern="1200" dirty="0" err="1">
                <a:solidFill>
                  <a:schemeClr val="tx1"/>
                </a:solidFill>
                <a:effectLst/>
                <a:latin typeface="+mn-lt"/>
                <a:ea typeface="+mn-ea"/>
                <a:cs typeface="+mn-cs"/>
              </a:rPr>
              <a:t>unforget</a:t>
            </a:r>
            <a:r>
              <a:rPr lang="en-AU" sz="1200" kern="1200" dirty="0">
                <a:solidFill>
                  <a:schemeClr val="tx1"/>
                </a:solidFill>
                <a:effectLst/>
                <a:latin typeface="+mn-lt"/>
                <a:ea typeface="+mn-ea"/>
                <a:cs typeface="+mn-cs"/>
              </a:rPr>
              <a:t> origins. To know. To return to roots. To recognise. To unbury that which lies beneath. To re/search. To reflect/reflex. To unearth the silences. To confess. To stop death with life. To respect. To act with response-ability. To educate in a gesture of love. To re/present the story. To </a:t>
            </a:r>
            <a:r>
              <a:rPr lang="en-AU" sz="1200" kern="1200" dirty="0" err="1">
                <a:solidFill>
                  <a:schemeClr val="tx1"/>
                </a:solidFill>
                <a:effectLst/>
                <a:latin typeface="+mn-lt"/>
                <a:ea typeface="+mn-ea"/>
                <a:cs typeface="+mn-cs"/>
              </a:rPr>
              <a:t>restor</a:t>
            </a:r>
            <a:r>
              <a:rPr lang="en-AU" sz="1200" kern="1200" dirty="0">
                <a:solidFill>
                  <a:schemeClr val="tx1"/>
                </a:solidFill>
                <a:effectLst/>
                <a:latin typeface="+mn-lt"/>
                <a:ea typeface="+mn-ea"/>
                <a:cs typeface="+mn-cs"/>
              </a:rPr>
              <a:t>(y)-</a:t>
            </a:r>
            <a:r>
              <a:rPr lang="en-AU" sz="1200" kern="1200" dirty="0" err="1">
                <a:solidFill>
                  <a:schemeClr val="tx1"/>
                </a:solidFill>
                <a:effectLst/>
                <a:latin typeface="+mn-lt"/>
                <a:ea typeface="+mn-ea"/>
                <a:cs typeface="+mn-cs"/>
              </a:rPr>
              <a:t>ation</a:t>
            </a:r>
            <a:r>
              <a:rPr lang="en-AU" sz="1200" kern="1200" dirty="0">
                <a:solidFill>
                  <a:schemeClr val="tx1"/>
                </a:solidFill>
                <a:effectLst/>
                <a:latin typeface="+mn-lt"/>
                <a:ea typeface="+mn-ea"/>
                <a:cs typeface="+mn-cs"/>
              </a:rPr>
              <a:t>. To be gifted. To reciprocate. To be in relationality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63FCBEA-B7B3-D446-A670-7CB0E779FD96}" type="slidenum">
              <a:rPr lang="en-US" smtClean="0"/>
              <a:t>6</a:t>
            </a:fld>
            <a:endParaRPr lang="en-US"/>
          </a:p>
        </p:txBody>
      </p:sp>
    </p:spTree>
    <p:extLst>
      <p:ext uri="{BB962C8B-B14F-4D97-AF65-F5344CB8AC3E}">
        <p14:creationId xmlns:p14="http://schemas.microsoft.com/office/powerpoint/2010/main" val="123763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2634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92190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71332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8631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67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67052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72326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1862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23069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8872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7/13/22</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4918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7/13/22</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4072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amless pattern with leaves.">
            <a:extLst>
              <a:ext uri="{FF2B5EF4-FFF2-40B4-BE49-F238E27FC236}">
                <a16:creationId xmlns:a16="http://schemas.microsoft.com/office/drawing/2014/main" id="{8168CC72-C3B6-23C5-010E-33F2970DDF3C}"/>
              </a:ext>
            </a:extLst>
          </p:cNvPr>
          <p:cNvPicPr>
            <a:picLocks noChangeAspect="1"/>
          </p:cNvPicPr>
          <p:nvPr/>
        </p:nvPicPr>
        <p:blipFill rotWithShape="1">
          <a:blip r:embed="rId2"/>
          <a:srcRect t="17687" b="24324"/>
          <a:stretch/>
        </p:blipFill>
        <p:spPr>
          <a:xfrm>
            <a:off x="1" y="10"/>
            <a:ext cx="12192000" cy="6857990"/>
          </a:xfrm>
          <a:prstGeom prst="rect">
            <a:avLst/>
          </a:prstGeom>
        </p:spPr>
      </p:pic>
      <p:sp useBgFill="1">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225" y="1066800"/>
            <a:ext cx="4708175"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7A07F-F605-2621-1FC6-938583BA8DA8}"/>
              </a:ext>
            </a:extLst>
          </p:cNvPr>
          <p:cNvSpPr>
            <a:spLocks noGrp="1"/>
          </p:cNvSpPr>
          <p:nvPr>
            <p:ph type="ctrTitle"/>
          </p:nvPr>
        </p:nvSpPr>
        <p:spPr>
          <a:xfrm>
            <a:off x="7046729" y="1562101"/>
            <a:ext cx="3551402" cy="2738530"/>
          </a:xfrm>
        </p:spPr>
        <p:txBody>
          <a:bodyPr anchor="t">
            <a:normAutofit/>
          </a:bodyPr>
          <a:lstStyle/>
          <a:p>
            <a:r>
              <a:rPr lang="en-US" dirty="0"/>
              <a:t>Doing decoloniality in education</a:t>
            </a:r>
          </a:p>
        </p:txBody>
      </p:sp>
      <p:sp>
        <p:nvSpPr>
          <p:cNvPr id="3" name="Subtitle 2">
            <a:extLst>
              <a:ext uri="{FF2B5EF4-FFF2-40B4-BE49-F238E27FC236}">
                <a16:creationId xmlns:a16="http://schemas.microsoft.com/office/drawing/2014/main" id="{418712A8-AA59-B13A-89B5-07A418AA26A3}"/>
              </a:ext>
            </a:extLst>
          </p:cNvPr>
          <p:cNvSpPr>
            <a:spLocks noGrp="1"/>
          </p:cNvSpPr>
          <p:nvPr>
            <p:ph type="subTitle" idx="1"/>
          </p:nvPr>
        </p:nvSpPr>
        <p:spPr>
          <a:xfrm>
            <a:off x="7046729" y="4358566"/>
            <a:ext cx="3936010" cy="875824"/>
          </a:xfrm>
        </p:spPr>
        <p:txBody>
          <a:bodyPr>
            <a:normAutofit/>
          </a:bodyPr>
          <a:lstStyle/>
          <a:p>
            <a:r>
              <a:rPr lang="en-US" dirty="0"/>
              <a:t>”in relationality with”</a:t>
            </a:r>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8844675" y="3418676"/>
            <a:ext cx="0" cy="47244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61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0B45A-6F7F-7BC5-942E-D536967BA93D}"/>
              </a:ext>
            </a:extLst>
          </p:cNvPr>
          <p:cNvSpPr>
            <a:spLocks noGrp="1"/>
          </p:cNvSpPr>
          <p:nvPr>
            <p:ph type="title"/>
          </p:nvPr>
        </p:nvSpPr>
        <p:spPr>
          <a:xfrm>
            <a:off x="914400" y="1371600"/>
            <a:ext cx="4079987" cy="1314443"/>
          </a:xfrm>
        </p:spPr>
        <p:txBody>
          <a:bodyPr>
            <a:normAutofit/>
          </a:bodyPr>
          <a:lstStyle/>
          <a:p>
            <a:r>
              <a:rPr lang="en-US" dirty="0"/>
              <a:t>Acknowledgment</a:t>
            </a:r>
          </a:p>
        </p:txBody>
      </p:sp>
      <p:cxnSp>
        <p:nvCxnSpPr>
          <p:cNvPr id="17"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Content Placeholder 8">
            <a:extLst>
              <a:ext uri="{FF2B5EF4-FFF2-40B4-BE49-F238E27FC236}">
                <a16:creationId xmlns:a16="http://schemas.microsoft.com/office/drawing/2014/main" id="{AD35FAD9-0A65-C704-29E1-236F0BFB019C}"/>
              </a:ext>
            </a:extLst>
          </p:cNvPr>
          <p:cNvSpPr>
            <a:spLocks noGrp="1"/>
          </p:cNvSpPr>
          <p:nvPr>
            <p:ph idx="1"/>
          </p:nvPr>
        </p:nvSpPr>
        <p:spPr>
          <a:xfrm>
            <a:off x="914400" y="2853369"/>
            <a:ext cx="4079988" cy="3088460"/>
          </a:xfrm>
        </p:spPr>
        <p:txBody>
          <a:bodyPr>
            <a:normAutofit/>
          </a:bodyPr>
          <a:lstStyle/>
          <a:p>
            <a:endParaRPr lang="en-US"/>
          </a:p>
        </p:txBody>
      </p:sp>
      <p:pic>
        <p:nvPicPr>
          <p:cNvPr id="5" name="Content Placeholder 4" descr="Text&#10;&#10;Description automatically generated">
            <a:extLst>
              <a:ext uri="{FF2B5EF4-FFF2-40B4-BE49-F238E27FC236}">
                <a16:creationId xmlns:a16="http://schemas.microsoft.com/office/drawing/2014/main" id="{3CCDF53E-9FE7-641B-8703-8710D12D3820}"/>
              </a:ext>
            </a:extLst>
          </p:cNvPr>
          <p:cNvPicPr>
            <a:picLocks noChangeAspect="1"/>
          </p:cNvPicPr>
          <p:nvPr/>
        </p:nvPicPr>
        <p:blipFill>
          <a:blip r:embed="rId2"/>
          <a:stretch>
            <a:fillRect/>
          </a:stretch>
        </p:blipFill>
        <p:spPr>
          <a:xfrm>
            <a:off x="6322631" y="643467"/>
            <a:ext cx="4651839" cy="5571065"/>
          </a:xfrm>
          <a:prstGeom prst="rect">
            <a:avLst/>
          </a:prstGeom>
        </p:spPr>
      </p:pic>
    </p:spTree>
    <p:extLst>
      <p:ext uri="{BB962C8B-B14F-4D97-AF65-F5344CB8AC3E}">
        <p14:creationId xmlns:p14="http://schemas.microsoft.com/office/powerpoint/2010/main" val="41892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7A8ED754-E5E8-5C3E-8DC7-6378DE7FF832}"/>
              </a:ext>
            </a:extLst>
          </p:cNvPr>
          <p:cNvPicPr>
            <a:picLocks noGrp="1" noChangeAspect="1"/>
          </p:cNvPicPr>
          <p:nvPr>
            <p:ph idx="1"/>
          </p:nvPr>
        </p:nvPicPr>
        <p:blipFill rotWithShape="1">
          <a:blip r:embed="rId3"/>
          <a:srcRect t="2106" b="3992"/>
          <a:stretch/>
        </p:blipFill>
        <p:spPr>
          <a:xfrm>
            <a:off x="643467" y="640311"/>
            <a:ext cx="10902365" cy="5579514"/>
          </a:xfrm>
          <a:prstGeom prst="rect">
            <a:avLst/>
          </a:prstGeom>
        </p:spPr>
      </p:pic>
      <p:cxnSp>
        <p:nvCxnSpPr>
          <p:cNvPr id="23" name="Straight Connector 22">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37289" y="640311"/>
            <a:ext cx="0" cy="557951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3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and person taking a selfie&#10;&#10;Description automatically generated with medium confidence">
            <a:extLst>
              <a:ext uri="{FF2B5EF4-FFF2-40B4-BE49-F238E27FC236}">
                <a16:creationId xmlns:a16="http://schemas.microsoft.com/office/drawing/2014/main" id="{B51CF9DA-2CEE-A2E1-FB50-7ABE60BF4A06}"/>
              </a:ext>
            </a:extLst>
          </p:cNvPr>
          <p:cNvPicPr>
            <a:picLocks noGrp="1" noChangeAspect="1"/>
          </p:cNvPicPr>
          <p:nvPr>
            <p:ph idx="1"/>
          </p:nvPr>
        </p:nvPicPr>
        <p:blipFill rotWithShape="1">
          <a:blip r:embed="rId3"/>
          <a:srcRect t="9177" b="15823"/>
          <a:stretch/>
        </p:blipFill>
        <p:spPr>
          <a:xfrm>
            <a:off x="1" y="1"/>
            <a:ext cx="12192000" cy="6857988"/>
          </a:xfrm>
          <a:prstGeom prst="rect">
            <a:avLst/>
          </a:prstGeom>
        </p:spPr>
      </p:pic>
    </p:spTree>
    <p:extLst>
      <p:ext uri="{BB962C8B-B14F-4D97-AF65-F5344CB8AC3E}">
        <p14:creationId xmlns:p14="http://schemas.microsoft.com/office/powerpoint/2010/main" val="165285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AED4DAD-391F-D0D4-F20A-E1CC0468606E}"/>
              </a:ext>
            </a:extLst>
          </p:cNvPr>
          <p:cNvPicPr>
            <a:picLocks noGrp="1" noChangeAspect="1"/>
          </p:cNvPicPr>
          <p:nvPr>
            <p:ph idx="1"/>
          </p:nvPr>
        </p:nvPicPr>
        <p:blipFill rotWithShape="1">
          <a:blip r:embed="rId3"/>
          <a:srcRect b="32433"/>
          <a:stretch/>
        </p:blipFill>
        <p:spPr>
          <a:xfrm>
            <a:off x="20" y="10"/>
            <a:ext cx="12191979" cy="6857989"/>
          </a:xfrm>
          <a:prstGeom prst="rect">
            <a:avLst/>
          </a:prstGeom>
        </p:spPr>
      </p:pic>
      <p:sp>
        <p:nvSpPr>
          <p:cNvPr id="20" name="Rectangle 13">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F0C11-48ED-58B7-3C93-2C3BA949AD5E}"/>
              </a:ext>
            </a:extLst>
          </p:cNvPr>
          <p:cNvSpPr>
            <a:spLocks noGrp="1"/>
          </p:cNvSpPr>
          <p:nvPr>
            <p:ph type="title"/>
          </p:nvPr>
        </p:nvSpPr>
        <p:spPr>
          <a:xfrm>
            <a:off x="914400" y="914400"/>
            <a:ext cx="4892948" cy="3427867"/>
          </a:xfrm>
        </p:spPr>
        <p:txBody>
          <a:bodyPr vert="horz" lIns="91440" tIns="45720" rIns="91440" bIns="45720" rtlCol="0" anchor="t">
            <a:normAutofit/>
          </a:bodyPr>
          <a:lstStyle/>
          <a:p>
            <a:r>
              <a:rPr lang="en-US">
                <a:solidFill>
                  <a:srgbClr val="FFFFFF"/>
                </a:solidFill>
              </a:rPr>
              <a:t>white-settler-colonial-woman</a:t>
            </a:r>
          </a:p>
        </p:txBody>
      </p:sp>
      <p:cxnSp>
        <p:nvCxnSpPr>
          <p:cNvPr id="21" name="Straight Connector 15">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42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7">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6">
            <a:extLst>
              <a:ext uri="{FF2B5EF4-FFF2-40B4-BE49-F238E27FC236}">
                <a16:creationId xmlns:a16="http://schemas.microsoft.com/office/drawing/2014/main" id="{D501F2B5-BC43-0383-9D57-F01C9D51D2B7}"/>
              </a:ext>
            </a:extLst>
          </p:cNvPr>
          <p:cNvSpPr>
            <a:spLocks noGrp="1"/>
          </p:cNvSpPr>
          <p:nvPr>
            <p:ph idx="1"/>
          </p:nvPr>
        </p:nvSpPr>
        <p:spPr>
          <a:xfrm>
            <a:off x="914400" y="2853369"/>
            <a:ext cx="4766661" cy="3088461"/>
          </a:xfrm>
        </p:spPr>
        <p:txBody>
          <a:bodyPr>
            <a:normAutofit/>
          </a:bodyPr>
          <a:lstStyle/>
          <a:p>
            <a:endParaRPr lang="en-US"/>
          </a:p>
        </p:txBody>
      </p:sp>
      <p:pic>
        <p:nvPicPr>
          <p:cNvPr id="9" name="Content Placeholder 8" descr="Diagram&#10;&#10;Description automatically generated">
            <a:extLst>
              <a:ext uri="{FF2B5EF4-FFF2-40B4-BE49-F238E27FC236}">
                <a16:creationId xmlns:a16="http://schemas.microsoft.com/office/drawing/2014/main" id="{95CAC1D5-C3F3-189E-A182-D17224909A4A}"/>
              </a:ext>
            </a:extLst>
          </p:cNvPr>
          <p:cNvPicPr>
            <a:picLocks noChangeAspect="1"/>
          </p:cNvPicPr>
          <p:nvPr/>
        </p:nvPicPr>
        <p:blipFill rotWithShape="1">
          <a:blip r:embed="rId3"/>
          <a:srcRect r="2" b="1249"/>
          <a:stretch/>
        </p:blipFill>
        <p:spPr>
          <a:xfrm>
            <a:off x="1702283" y="0"/>
            <a:ext cx="7269770" cy="5958670"/>
          </a:xfrm>
          <a:prstGeom prst="rect">
            <a:avLst/>
          </a:prstGeom>
        </p:spPr>
      </p:pic>
      <p:cxnSp>
        <p:nvCxnSpPr>
          <p:cNvPr id="53" name="Straight Connector 49">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510936" y="5666135"/>
            <a:ext cx="5681065"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20431"/>
      </p:ext>
    </p:extLst>
  </p:cSld>
  <p:clrMapOvr>
    <a:masterClrMapping/>
  </p:clrMapOvr>
</p:sld>
</file>

<file path=ppt/theme/theme1.xml><?xml version="1.0" encoding="utf-8"?>
<a:theme xmlns:a="http://schemas.openxmlformats.org/drawingml/2006/main" name="DashVTI">
  <a:themeElements>
    <a:clrScheme name="AnalogousFromLightSeedRightStep">
      <a:dk1>
        <a:srgbClr val="000000"/>
      </a:dk1>
      <a:lt1>
        <a:srgbClr val="FFFFFF"/>
      </a:lt1>
      <a:dk2>
        <a:srgbClr val="3D3522"/>
      </a:dk2>
      <a:lt2>
        <a:srgbClr val="E2E6E8"/>
      </a:lt2>
      <a:accent1>
        <a:srgbClr val="DA9074"/>
      </a:accent1>
      <a:accent2>
        <a:srgbClr val="BE9F58"/>
      </a:accent2>
      <a:accent3>
        <a:srgbClr val="9FA760"/>
      </a:accent3>
      <a:accent4>
        <a:srgbClr val="7EAF51"/>
      </a:accent4>
      <a:accent5>
        <a:srgbClr val="5DB458"/>
      </a:accent5>
      <a:accent6>
        <a:srgbClr val="54B476"/>
      </a:accent6>
      <a:hlink>
        <a:srgbClr val="5D8A9B"/>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1483</Words>
  <Application>Microsoft Macintosh PowerPoint</Application>
  <PresentationFormat>Widescreen</PresentationFormat>
  <Paragraphs>26</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Grandview Display</vt:lpstr>
      <vt:lpstr>DashVTI</vt:lpstr>
      <vt:lpstr>Doing decoloniality in education</vt:lpstr>
      <vt:lpstr>Acknowledgment</vt:lpstr>
      <vt:lpstr>PowerPoint Presentation</vt:lpstr>
      <vt:lpstr>PowerPoint Presentation</vt:lpstr>
      <vt:lpstr>white-settler-colonial-woman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decoloniality in education</dc:title>
  <dc:creator>Liz Mackinlay</dc:creator>
  <cp:lastModifiedBy>Liz Mackinlay</cp:lastModifiedBy>
  <cp:revision>2</cp:revision>
  <dcterms:created xsi:type="dcterms:W3CDTF">2022-07-13T02:03:33Z</dcterms:created>
  <dcterms:modified xsi:type="dcterms:W3CDTF">2022-07-13T05:45:20Z</dcterms:modified>
</cp:coreProperties>
</file>